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389" r:id="rId2"/>
    <p:sldId id="278" r:id="rId3"/>
    <p:sldId id="307" r:id="rId4"/>
    <p:sldId id="319" r:id="rId5"/>
    <p:sldId id="344" r:id="rId6"/>
    <p:sldId id="357" r:id="rId7"/>
    <p:sldId id="360" r:id="rId8"/>
    <p:sldId id="406" r:id="rId9"/>
    <p:sldId id="362" r:id="rId10"/>
    <p:sldId id="363" r:id="rId11"/>
    <p:sldId id="365" r:id="rId12"/>
    <p:sldId id="390" r:id="rId13"/>
    <p:sldId id="396" r:id="rId14"/>
    <p:sldId id="366" r:id="rId15"/>
    <p:sldId id="407" r:id="rId16"/>
    <p:sldId id="356" r:id="rId17"/>
    <p:sldId id="367" r:id="rId18"/>
    <p:sldId id="368" r:id="rId19"/>
    <p:sldId id="369" r:id="rId20"/>
    <p:sldId id="370" r:id="rId21"/>
    <p:sldId id="383" r:id="rId22"/>
    <p:sldId id="403" r:id="rId23"/>
    <p:sldId id="371" r:id="rId24"/>
    <p:sldId id="399" r:id="rId25"/>
    <p:sldId id="398" r:id="rId26"/>
    <p:sldId id="372" r:id="rId27"/>
    <p:sldId id="373" r:id="rId28"/>
    <p:sldId id="400" r:id="rId29"/>
    <p:sldId id="415" r:id="rId30"/>
    <p:sldId id="397" r:id="rId31"/>
    <p:sldId id="374" r:id="rId32"/>
    <p:sldId id="384" r:id="rId33"/>
    <p:sldId id="401" r:id="rId34"/>
    <p:sldId id="375" r:id="rId35"/>
    <p:sldId id="377" r:id="rId36"/>
    <p:sldId id="378" r:id="rId37"/>
    <p:sldId id="402" r:id="rId38"/>
    <p:sldId id="411" r:id="rId39"/>
    <p:sldId id="412" r:id="rId40"/>
    <p:sldId id="413" r:id="rId41"/>
    <p:sldId id="414" r:id="rId42"/>
    <p:sldId id="339" r:id="rId43"/>
    <p:sldId id="404" r:id="rId44"/>
    <p:sldId id="405" r:id="rId45"/>
    <p:sldId id="358" r:id="rId46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CC99"/>
    <a:srgbClr val="A50021"/>
    <a:srgbClr val="CCFF99"/>
    <a:srgbClr val="660066"/>
    <a:srgbClr val="CC99FF"/>
    <a:srgbClr val="FF99CC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228"/>
    <p:restoredTop sz="86068"/>
  </p:normalViewPr>
  <p:slideViewPr>
    <p:cSldViewPr snapToGrid="0">
      <p:cViewPr>
        <p:scale>
          <a:sx n="100" d="100"/>
          <a:sy n="100" d="100"/>
        </p:scale>
        <p:origin x="720" y="59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0" d="100"/>
        <a:sy n="60" d="100"/>
      </p:scale>
      <p:origin x="0" y="-541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645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645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645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/>
            </a:lvl1pPr>
          </a:lstStyle>
          <a:p>
            <a:pPr>
              <a:defRPr/>
            </a:pPr>
            <a:fld id="{8AA658D6-AB9B-4C82-83A5-0C485C0BEB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77633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/>
            </a:lvl1pPr>
          </a:lstStyle>
          <a:p>
            <a:pPr>
              <a:defRPr/>
            </a:pPr>
            <a:fld id="{1E9968AA-DF53-4B5B-97BD-E5A1E7ED2D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78208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8A8D9E3-032E-4EAC-AA3D-6EF539C66770}" type="slidenum">
              <a:rPr lang="en-US" altLang="en-US" smtClean="0"/>
              <a:pPr/>
              <a:t>1</a:t>
            </a:fld>
            <a:endParaRPr lang="en-US" altLang="en-US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00680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A668E7D-A722-4E62-AE76-B315447DE1F1}" type="slidenum">
              <a:rPr lang="en-US" altLang="en-US" smtClean="0"/>
              <a:pPr/>
              <a:t>11</a:t>
            </a:fld>
            <a:endParaRPr lang="en-US" alt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71658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8EA1A79-FDD2-4201-BFF6-3CD44F9F3F43}" type="slidenum">
              <a:rPr lang="en-US" altLang="en-US" smtClean="0"/>
              <a:pPr/>
              <a:t>14</a:t>
            </a:fld>
            <a:endParaRPr lang="en-US" alt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94970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5B2F601-139E-4626-B726-757DB60CAE9D}" type="slidenum">
              <a:rPr lang="en-US" altLang="en-US" smtClean="0"/>
              <a:pPr/>
              <a:t>16</a:t>
            </a:fld>
            <a:endParaRPr lang="en-US" alt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41145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5FD9386-6CD3-44D1-B83D-70D461391752}" type="slidenum">
              <a:rPr lang="en-US" altLang="en-US" smtClean="0"/>
              <a:pPr/>
              <a:t>17</a:t>
            </a:fld>
            <a:endParaRPr lang="en-US" alt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61322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86FD5B0-635F-44FE-97C0-FA12EE11F326}" type="slidenum">
              <a:rPr lang="en-US" altLang="en-US" smtClean="0"/>
              <a:pPr/>
              <a:t>18</a:t>
            </a:fld>
            <a:endParaRPr lang="en-US" alt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/>
              <a:t>Poisson models with log-links are often called log-linear models and are used for frequency data</a:t>
            </a:r>
          </a:p>
        </p:txBody>
      </p:sp>
    </p:spTree>
    <p:extLst>
      <p:ext uri="{BB962C8B-B14F-4D97-AF65-F5344CB8AC3E}">
        <p14:creationId xmlns:p14="http://schemas.microsoft.com/office/powerpoint/2010/main" val="20107159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58D19E0-16AC-4CA2-83BB-29F0B6B6158C}" type="slidenum">
              <a:rPr lang="en-US" altLang="en-US" smtClean="0"/>
              <a:pPr/>
              <a:t>19</a:t>
            </a:fld>
            <a:endParaRPr lang="en-US" alt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307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62F5CE3-7630-4A11-8D7A-225DC3EE3468}" type="slidenum">
              <a:rPr lang="en-US" altLang="en-US" smtClean="0"/>
              <a:pPr/>
              <a:t>20</a:t>
            </a:fld>
            <a:endParaRPr lang="en-US" alt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/>
              <a:t>Red crosses are observed values, curve is fitted Poisson regression curve (exponential), density distributions show probability of other realizations at the given NAP value (one distribution and </a:t>
            </a:r>
            <a:r>
              <a:rPr lang="en-US" altLang="en-US" i="1"/>
              <a:t>µ</a:t>
            </a:r>
            <a:r>
              <a:rPr lang="en-US" altLang="en-US"/>
              <a:t> for each observed value)</a:t>
            </a:r>
          </a:p>
        </p:txBody>
      </p:sp>
    </p:spTree>
    <p:extLst>
      <p:ext uri="{BB962C8B-B14F-4D97-AF65-F5344CB8AC3E}">
        <p14:creationId xmlns:p14="http://schemas.microsoft.com/office/powerpoint/2010/main" val="9095221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2702CFD-075D-4674-B887-987FA41A1D77}" type="slidenum">
              <a:rPr lang="en-US" altLang="en-US" smtClean="0"/>
              <a:pPr/>
              <a:t>21</a:t>
            </a:fld>
            <a:endParaRPr lang="en-US" alt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/>
              <a:t>Red crosses are observed values, curve is fitted Poisson regression curve (exponential), density distributions show probability of other realizations at the given NAP value (one distribution and </a:t>
            </a:r>
            <a:r>
              <a:rPr lang="en-US" altLang="en-US" i="1"/>
              <a:t>µ</a:t>
            </a:r>
            <a:r>
              <a:rPr lang="en-US" altLang="en-US"/>
              <a:t> for each observed value)</a:t>
            </a:r>
          </a:p>
        </p:txBody>
      </p:sp>
    </p:spTree>
    <p:extLst>
      <p:ext uri="{BB962C8B-B14F-4D97-AF65-F5344CB8AC3E}">
        <p14:creationId xmlns:p14="http://schemas.microsoft.com/office/powerpoint/2010/main" val="14894425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07D7E91-6538-40AB-8A1F-07FD4709D588}" type="slidenum">
              <a:rPr lang="en-US" altLang="en-US" smtClean="0"/>
              <a:pPr/>
              <a:t>22</a:t>
            </a:fld>
            <a:endParaRPr lang="en-US" altLang="en-U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lvl="1"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09949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D3A585A-8D5B-4F94-8F39-ADD1C3E08F3A}" type="slidenum">
              <a:rPr lang="en-US" altLang="en-US" smtClean="0"/>
              <a:pPr/>
              <a:t>23</a:t>
            </a:fld>
            <a:endParaRPr lang="en-US" alt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/>
              <a:t>Significance testing similar to linear, z-value analogous to t-value! See Venables and </a:t>
            </a:r>
            <a:r>
              <a:rPr lang="en-US" altLang="en-US" dirty="0" err="1"/>
              <a:t>Dichmont</a:t>
            </a:r>
            <a:r>
              <a:rPr lang="en-US" altLang="en-US" dirty="0"/>
              <a:t> (2004) for more details</a:t>
            </a:r>
          </a:p>
        </p:txBody>
      </p:sp>
    </p:spTree>
    <p:extLst>
      <p:ext uri="{BB962C8B-B14F-4D97-AF65-F5344CB8AC3E}">
        <p14:creationId xmlns:p14="http://schemas.microsoft.com/office/powerpoint/2010/main" val="15642816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126CE55-94C6-4ECD-9E9B-68450127075E}" type="slidenum">
              <a:rPr lang="en-US" altLang="en-US" smtClean="0"/>
              <a:pPr/>
              <a:t>2</a:t>
            </a:fld>
            <a:endParaRPr lang="en-US" alt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72926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13BCD8C-7B28-43D2-8DE0-80A083B25343}" type="slidenum">
              <a:rPr lang="en-US" altLang="en-US" smtClean="0"/>
              <a:pPr/>
              <a:t>25</a:t>
            </a:fld>
            <a:endParaRPr lang="en-US" alt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2771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F19E00B-9C73-4E41-80EE-9928CF379EA7}" type="slidenum">
              <a:rPr lang="en-US" altLang="en-US" smtClean="0"/>
              <a:pPr/>
              <a:t>26</a:t>
            </a:fld>
            <a:endParaRPr lang="en-US" alt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/>
              <a:t>See Venables and </a:t>
            </a:r>
            <a:r>
              <a:rPr lang="en-US" altLang="en-US" dirty="0" err="1"/>
              <a:t>Dichmont</a:t>
            </a:r>
            <a:r>
              <a:rPr lang="en-US" altLang="en-US" dirty="0"/>
              <a:t> (2004) for more on overdispersion, model extension, etc.</a:t>
            </a:r>
          </a:p>
        </p:txBody>
      </p:sp>
    </p:spTree>
    <p:extLst>
      <p:ext uri="{BB962C8B-B14F-4D97-AF65-F5344CB8AC3E}">
        <p14:creationId xmlns:p14="http://schemas.microsoft.com/office/powerpoint/2010/main" val="13417232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23FC069-84EF-4D8E-8E4F-59D365F7CCE3}" type="slidenum">
              <a:rPr lang="en-US" altLang="en-US" smtClean="0"/>
              <a:pPr/>
              <a:t>27</a:t>
            </a:fld>
            <a:endParaRPr lang="en-US" alt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/>
              <a:t>See Venables and Dichmont (2004) for more on overdispersion, model extension, etc., formula for dispersion parameter later</a:t>
            </a:r>
          </a:p>
        </p:txBody>
      </p:sp>
    </p:spTree>
    <p:extLst>
      <p:ext uri="{BB962C8B-B14F-4D97-AF65-F5344CB8AC3E}">
        <p14:creationId xmlns:p14="http://schemas.microsoft.com/office/powerpoint/2010/main" val="1266272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AC64D8-69F5-B22E-6D92-161722ABBB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7E0307F-C124-96DB-A667-3817ED81436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C2C6B73-6907-CC49-E6A0-70663BBA2A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CFB088-E58C-341C-E63F-7438637EAD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E9968AA-DF53-4B5B-97BD-E5A1E7ED2DF5}" type="slidenum">
              <a:rPr lang="en-US" altLang="en-US" smtClean="0"/>
              <a:pPr>
                <a:defRPr/>
              </a:pPr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773750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6C61BCB-C86D-48B6-ACAD-C1031B7DB53F}" type="slidenum">
              <a:rPr lang="en-US" altLang="en-US" smtClean="0"/>
              <a:pPr/>
              <a:t>31</a:t>
            </a:fld>
            <a:endParaRPr lang="en-US" alt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/>
              <a:t>See Venables and Dichmont (2004) for relationship with log-likelihood ratio, etc.</a:t>
            </a:r>
          </a:p>
        </p:txBody>
      </p:sp>
    </p:spTree>
    <p:extLst>
      <p:ext uri="{BB962C8B-B14F-4D97-AF65-F5344CB8AC3E}">
        <p14:creationId xmlns:p14="http://schemas.microsoft.com/office/powerpoint/2010/main" val="217071562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710DA1B-3557-4BE2-B3C5-9EA3A6C3D996}" type="slidenum">
              <a:rPr lang="en-US" altLang="en-US" smtClean="0"/>
              <a:pPr/>
              <a:t>32</a:t>
            </a:fld>
            <a:endParaRPr lang="en-US" altLang="en-US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/>
              <a:t>See Venables and Dichmont (2004) for relationship with log-likelihood ratio, etc.</a:t>
            </a:r>
          </a:p>
        </p:txBody>
      </p:sp>
    </p:spTree>
    <p:extLst>
      <p:ext uri="{BB962C8B-B14F-4D97-AF65-F5344CB8AC3E}">
        <p14:creationId xmlns:p14="http://schemas.microsoft.com/office/powerpoint/2010/main" val="323639464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36DCAC2-E49E-4541-96D8-50AA6F895F10}" type="slidenum">
              <a:rPr lang="en-US" altLang="en-US" smtClean="0"/>
              <a:pPr/>
              <a:t>34</a:t>
            </a:fld>
            <a:endParaRPr lang="en-US" altLang="en-US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786163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6274977-5DF9-4F41-8371-2DA0CADBD51C}" type="slidenum">
              <a:rPr lang="en-US" altLang="en-US" smtClean="0"/>
              <a:pPr/>
              <a:t>35</a:t>
            </a:fld>
            <a:endParaRPr lang="en-US" altLang="en-US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/>
              <a:t>Cannot reject null hypothesis that regression parameters for exposure are zero – drop it! Shows NAP is most important! Note deviance relationships</a:t>
            </a:r>
          </a:p>
        </p:txBody>
      </p:sp>
    </p:spTree>
    <p:extLst>
      <p:ext uri="{BB962C8B-B14F-4D97-AF65-F5344CB8AC3E}">
        <p14:creationId xmlns:p14="http://schemas.microsoft.com/office/powerpoint/2010/main" val="52301964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572048A-7376-412F-8761-EDAABA74DD9E}" type="slidenum">
              <a:rPr lang="en-US" altLang="en-US" smtClean="0"/>
              <a:pPr/>
              <a:t>36</a:t>
            </a:fld>
            <a:endParaRPr lang="en-US" altLang="en-US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lvl="1" eaLnBrk="1" hangingPunct="1"/>
            <a:r>
              <a:rPr lang="en-US" altLang="en-US">
                <a:cs typeface="Arial" panose="020B0604020202020204" pitchFamily="34" charset="0"/>
              </a:rPr>
              <a:t>+ 1 for intercept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579975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E9968AA-DF53-4B5B-97BD-E5A1E7ED2DF5}" type="slidenum">
              <a:rPr lang="en-US" altLang="en-US" smtClean="0"/>
              <a:pPr>
                <a:defRPr/>
              </a:pPr>
              <a:t>41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13449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B316718-C9C4-4156-87B7-27A24B21576F}" type="slidenum">
              <a:rPr lang="en-US" altLang="en-US" smtClean="0"/>
              <a:pPr/>
              <a:t>3</a:t>
            </a:fld>
            <a:endParaRPr lang="en-US" altLang="en-US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152093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905B700-9F40-4DDB-AA04-FE527E16B088}" type="slidenum">
              <a:rPr lang="en-US" altLang="en-US" smtClean="0"/>
              <a:pPr/>
              <a:t>42</a:t>
            </a:fld>
            <a:endParaRPr lang="en-US" altLang="en-US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810666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/>
              <a:t>**GO SLOWLY**</a:t>
            </a:r>
          </a:p>
          <a:p>
            <a:endParaRPr lang="en-US" altLang="en-US"/>
          </a:p>
          <a:p>
            <a:r>
              <a:rPr lang="en-US" altLang="en-US"/>
              <a:t>Expand on simpler concepts to build up general case</a:t>
            </a:r>
          </a:p>
          <a:p>
            <a:endParaRPr lang="en-US" altLang="en-US"/>
          </a:p>
          <a:p>
            <a:r>
              <a:rPr lang="en-US" altLang="en-US"/>
              <a:t>How does x affect y? -- linear regression</a:t>
            </a:r>
          </a:p>
          <a:p>
            <a:r>
              <a:rPr lang="en-US" altLang="en-US"/>
              <a:t>How do some x’s affect y? – multiple linear regression</a:t>
            </a:r>
          </a:p>
          <a:p>
            <a:r>
              <a:rPr lang="en-US" altLang="en-US"/>
              <a:t>What if my data aren’t normal? – GLM</a:t>
            </a:r>
          </a:p>
          <a:p>
            <a:r>
              <a:rPr lang="en-US" altLang="en-US"/>
              <a:t>	specify the proper distribution for the response (e.g. binomial, Gamma, beta)	</a:t>
            </a:r>
          </a:p>
          <a:p>
            <a:r>
              <a:rPr lang="en-US" altLang="en-US"/>
              <a:t>	predictor function is linear</a:t>
            </a:r>
          </a:p>
          <a:p>
            <a:r>
              <a:rPr lang="en-US" altLang="en-US"/>
              <a:t>	link function connects the predictor to the scale of the response (e.g. use logit link to connect the linear predictor to a probability (between 0 and 1)</a:t>
            </a:r>
          </a:p>
          <a:p>
            <a:r>
              <a:rPr lang="en-US" altLang="en-US"/>
              <a:t>What if the relationships aren’t linear? – GAM</a:t>
            </a:r>
          </a:p>
          <a:p>
            <a:r>
              <a:rPr lang="en-US" altLang="en-US"/>
              <a:t>	specify the proper distribution for the response (e.g. binomial, Gamma, beta)	</a:t>
            </a:r>
          </a:p>
          <a:p>
            <a:r>
              <a:rPr lang="en-US" altLang="en-US"/>
              <a:t>	predictor function adds together smooths (like a running moving average, curvy lines that smooth out some noise; e.g. temperature is not expected to be linear – it should have an optimal range)</a:t>
            </a:r>
          </a:p>
          <a:p>
            <a:r>
              <a:rPr lang="en-US" altLang="en-US"/>
              <a:t>	link function connects the predictor to the scale of the response (e.g. use logit link to connect the linear predictor to a probability (between 0 and 1)</a:t>
            </a:r>
          </a:p>
          <a:p>
            <a:endParaRPr lang="en-US" altLang="en-US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CFBC3FA-4062-41E9-9B36-48541FD10C70}" type="slidenum">
              <a:rPr lang="en-US" altLang="en-US" smtClean="0"/>
              <a:pPr/>
              <a:t>43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726453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/>
              <a:t>Recap: general to specific</a:t>
            </a:r>
          </a:p>
          <a:p>
            <a:endParaRPr lang="en-US" altLang="en-US"/>
          </a:p>
          <a:p>
            <a:r>
              <a:rPr lang="en-US" altLang="en-US"/>
              <a:t>GLM is special case of GAM when all smooths are lines (replace a smooth function with a slope coefficient).</a:t>
            </a:r>
          </a:p>
          <a:p>
            <a:endParaRPr lang="en-US" altLang="en-US"/>
          </a:p>
          <a:p>
            <a:r>
              <a:rPr lang="en-US" altLang="en-US"/>
              <a:t>Multiple regression is special case of GLM when response is normally distributed.</a:t>
            </a:r>
          </a:p>
          <a:p>
            <a:endParaRPr lang="en-US" altLang="en-US"/>
          </a:p>
          <a:p>
            <a:r>
              <a:rPr lang="en-US" altLang="en-US"/>
              <a:t>Linear regression is special case when only one predictor (x) is used.</a:t>
            </a:r>
          </a:p>
          <a:p>
            <a:endParaRPr lang="en-US" altLang="en-US"/>
          </a:p>
          <a:p>
            <a:endParaRPr lang="en-US" altLang="en-US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E47AA46-44FA-4B13-B346-A24F378543B1}" type="slidenum">
              <a:rPr lang="en-US" altLang="en-US" smtClean="0"/>
              <a:pPr/>
              <a:t>44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395675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601797A-3C55-41EB-9077-E4B9BA27D51C}" type="slidenum">
              <a:rPr lang="en-US" altLang="en-US" smtClean="0"/>
              <a:pPr/>
              <a:t>45</a:t>
            </a:fld>
            <a:endParaRPr lang="en-US" altLang="en-US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79697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4EC5310-BE13-4DCF-B622-C40D1D7F0F5E}" type="slidenum">
              <a:rPr lang="en-US" altLang="en-US" smtClean="0"/>
              <a:pPr/>
              <a:t>4</a:t>
            </a:fld>
            <a:endParaRPr lang="en-US" altLang="en-US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89725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B84E5EE-F9C4-48FF-8D66-BA4694010510}" type="slidenum">
              <a:rPr lang="en-US" altLang="en-US" smtClean="0"/>
              <a:pPr/>
              <a:t>5</a:t>
            </a:fld>
            <a:endParaRPr lang="en-US" altLang="en-US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47660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6747776-4045-463E-B6E4-181BBBCC7B9D}" type="slidenum">
              <a:rPr lang="en-US" altLang="en-US" smtClean="0"/>
              <a:pPr/>
              <a:t>6</a:t>
            </a:fld>
            <a:endParaRPr lang="en-US" alt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71533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58751E6-6188-46D9-B92D-760E13B8D767}" type="slidenum">
              <a:rPr lang="en-US" altLang="en-US" smtClean="0"/>
              <a:pPr/>
              <a:t>7</a:t>
            </a:fld>
            <a:endParaRPr lang="en-US" alt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8365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6355B31-745A-42A4-9F27-AC73A21FE1B6}" type="slidenum">
              <a:rPr lang="en-US" altLang="en-US" smtClean="0"/>
              <a:pPr/>
              <a:t>9</a:t>
            </a:fld>
            <a:endParaRPr lang="en-US" alt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85274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5F90B6D-2C81-48EF-A6BC-5341B887E4E4}" type="slidenum">
              <a:rPr lang="en-US" altLang="en-US" smtClean="0"/>
              <a:pPr/>
              <a:t>10</a:t>
            </a:fld>
            <a:endParaRPr lang="en-US" alt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7406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Advanced Stats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GLM/Poisson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1CF8DF-EFF1-4EA0-AFEA-CA4D7549A2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3548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Advanced Stats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GLM/Poisson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4A01D6-A298-4BD1-9FD4-E2422A9EE8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9532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40080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400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Advanced Stats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GLM/Poisson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242F23-9DBD-4E46-960C-61007721D4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03080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1143000"/>
            <a:ext cx="449580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143000"/>
            <a:ext cx="4495800" cy="2552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48100"/>
            <a:ext cx="4495800" cy="2552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Advanced Stats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GLM/Poisson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C69E39-2B36-4877-BDB2-67D3561890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84246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1143000"/>
            <a:ext cx="449580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49580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Advanced Stats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GLM/Poisson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1BCC15-86DD-4031-AA2E-CB4ADA04A3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3682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Advanced Stats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GLM/Poisson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C65230-6523-48FD-AE9F-D889E83F81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5120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Advanced Stats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GLM/Poisson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6EBDAE-D1CA-46B0-9D01-86BC5DA920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9775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143000"/>
            <a:ext cx="449580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49580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Advanced Stats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GLM/Poisson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4357C2-3C94-4917-9B60-DD9B49F29B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4314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Advanced Stats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GLM/Poisson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E310F2-E615-4B86-B62A-2BE7C0C6FD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7026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Advanced Stats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GLM/Poisson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312EEF-23BB-4E16-B20C-256B9724A5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1621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Advanced Stats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GLM/Poisson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A279A2-C3A6-46F8-97CA-7851F927AE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169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Advanced Stats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GLM/Poisson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CDA331-B282-4F79-A643-2F56243BA9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5614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Advanced Stats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GLM/Poisson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AA668D-0E4A-414F-80E4-F093D4982C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1601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143000"/>
            <a:ext cx="91440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8175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altLang="en-US"/>
              <a:t>Advanced Stats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8175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altLang="en-US"/>
              <a:t>GLM/Poisson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8175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985CA42-23C2-4388-93C6-02F145CA25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image" Target="../media/image13.emf"/><Relationship Id="rId7" Type="http://schemas.openxmlformats.org/officeDocument/2006/relationships/image" Target="../media/image17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5.png"/><Relationship Id="rId4" Type="http://schemas.openxmlformats.org/officeDocument/2006/relationships/image" Target="../media/image24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wmf"/><Relationship Id="rId4" Type="http://schemas.openxmlformats.org/officeDocument/2006/relationships/oleObject" Target="../embeddings/oleObject7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w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wmf"/><Relationship Id="rId4" Type="http://schemas.openxmlformats.org/officeDocument/2006/relationships/image" Target="../media/image30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cran.r-project.org/web/packages/DHARMa/vignettes/DHARMa.html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w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wm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s://cran.r-project.org/web/packages/DHARMa/vignettes/DHARMa.html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hyperlink" Target="https://cran.r-project.org/web/packages/DHARMa/vignettes/DHARMa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em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s://cran.r-project.org/web/packages/DHARMa/vignettes/DHARMa.html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cran.r-project.org/web/packages/DHARMa/vignettes/DHARMa.html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pPr eaLnBrk="1" hangingPunct="1"/>
            <a:r>
              <a:rPr lang="en-US" altLang="en-US" sz="4000" dirty="0">
                <a:solidFill>
                  <a:schemeClr val="tx1"/>
                </a:solidFill>
              </a:rPr>
              <a:t>Generalized Linear Models I</a:t>
            </a:r>
            <a:br>
              <a:rPr lang="en-US" altLang="en-US" sz="4000" dirty="0">
                <a:solidFill>
                  <a:schemeClr val="tx1"/>
                </a:solidFill>
              </a:rPr>
            </a:br>
            <a:r>
              <a:rPr lang="en-US" altLang="en-US" sz="4000" dirty="0">
                <a:solidFill>
                  <a:schemeClr val="tx1"/>
                </a:solidFill>
              </a:rPr>
              <a:t>Poisson Regression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eaLnBrk="1" hangingPunct="1"/>
            <a:r>
              <a:rPr lang="en-US" altLang="en-US" sz="3200" dirty="0"/>
              <a:t>MAR 536 Biological Statistics II</a:t>
            </a:r>
          </a:p>
          <a:p>
            <a:pPr eaLnBrk="1" hangingPunct="1"/>
            <a:r>
              <a:rPr lang="en-US" altLang="en-US" sz="3200" dirty="0"/>
              <a:t>February 11 2025</a:t>
            </a:r>
          </a:p>
          <a:p>
            <a:pPr eaLnBrk="1" hangingPunct="1"/>
            <a:endParaRPr lang="en-US" altLang="en-US" sz="3200" dirty="0"/>
          </a:p>
          <a:p>
            <a:pPr eaLnBrk="1" hangingPunct="1"/>
            <a:r>
              <a:rPr lang="en-US" altLang="en-US" dirty="0"/>
              <a:t>Acknowledgements:</a:t>
            </a:r>
            <a:br>
              <a:rPr lang="en-US" altLang="en-US" dirty="0"/>
            </a:br>
            <a:r>
              <a:rPr lang="en-US" altLang="en-US" dirty="0"/>
              <a:t>Steve </a:t>
            </a:r>
            <a:r>
              <a:rPr lang="en-US" altLang="en-US" dirty="0" err="1"/>
              <a:t>Cadrin</a:t>
            </a:r>
            <a:r>
              <a:rPr lang="en-US" altLang="en-US" dirty="0"/>
              <a:t>, Brooke Lowman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Date Placeholder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Advanced Stats</a:t>
            </a:r>
          </a:p>
        </p:txBody>
      </p:sp>
      <p:sp>
        <p:nvSpPr>
          <p:cNvPr id="24579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GLM/Poisson</a:t>
            </a:r>
          </a:p>
        </p:txBody>
      </p:sp>
      <p:sp>
        <p:nvSpPr>
          <p:cNvPr id="24580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46BBFC9-F9B9-4F27-9A68-BA4BEBC68937}" type="slidenum">
              <a:rPr lang="en-US" altLang="en-US" sz="14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245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Generalized Linear Models</a:t>
            </a:r>
          </a:p>
        </p:txBody>
      </p:sp>
      <p:sp>
        <p:nvSpPr>
          <p:cNvPr id="2458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487488"/>
            <a:ext cx="9144000" cy="3425825"/>
          </a:xfrm>
        </p:spPr>
        <p:txBody>
          <a:bodyPr/>
          <a:lstStyle/>
          <a:p>
            <a:pPr eaLnBrk="1" hangingPunct="1"/>
            <a:r>
              <a:rPr lang="en-US" altLang="en-US">
                <a:cs typeface="Arial" panose="020B0604020202020204" pitchFamily="34" charset="0"/>
              </a:rPr>
              <a:t>The variance of </a:t>
            </a:r>
            <a:r>
              <a:rPr lang="en-US" altLang="en-US" i="1">
                <a:cs typeface="Arial" panose="020B0604020202020204" pitchFamily="34" charset="0"/>
              </a:rPr>
              <a:t>y</a:t>
            </a:r>
            <a:r>
              <a:rPr lang="en-US" altLang="en-US">
                <a:cs typeface="Arial" panose="020B0604020202020204" pitchFamily="34" charset="0"/>
              </a:rPr>
              <a:t> is a function of the mean </a:t>
            </a:r>
            <a:r>
              <a:rPr lang="en-US" altLang="en-US" i="1">
                <a:cs typeface="Arial" panose="020B0604020202020204" pitchFamily="34" charset="0"/>
              </a:rPr>
              <a:t>µ</a:t>
            </a:r>
            <a:r>
              <a:rPr lang="en-US" altLang="en-US">
                <a:cs typeface="Arial" panose="020B0604020202020204" pitchFamily="34" charset="0"/>
              </a:rPr>
              <a:t>, where </a:t>
            </a:r>
            <a:r>
              <a:rPr lang="el-GR" altLang="en-US" i="1">
                <a:cs typeface="Arial" panose="020B0604020202020204" pitchFamily="34" charset="0"/>
              </a:rPr>
              <a:t>Φ</a:t>
            </a:r>
            <a:r>
              <a:rPr lang="en-US" altLang="en-US">
                <a:cs typeface="Arial" panose="020B0604020202020204" pitchFamily="34" charset="0"/>
              </a:rPr>
              <a:t> is a scale parameter, </a:t>
            </a:r>
            <a:r>
              <a:rPr lang="en-US" altLang="en-US" i="1">
                <a:cs typeface="Arial" panose="020B0604020202020204" pitchFamily="34" charset="0"/>
              </a:rPr>
              <a:t>A</a:t>
            </a:r>
            <a:r>
              <a:rPr lang="en-US" altLang="en-US">
                <a:cs typeface="Arial" panose="020B0604020202020204" pitchFamily="34" charset="0"/>
              </a:rPr>
              <a:t> is a known prior weight, and </a:t>
            </a:r>
            <a:r>
              <a:rPr lang="en-US" altLang="en-US" i="1">
                <a:cs typeface="Arial" panose="020B0604020202020204" pitchFamily="34" charset="0"/>
              </a:rPr>
              <a:t>v</a:t>
            </a:r>
            <a:r>
              <a:rPr lang="en-US" altLang="en-US">
                <a:cs typeface="Arial" panose="020B0604020202020204" pitchFamily="34" charset="0"/>
              </a:rPr>
              <a:t>(</a:t>
            </a:r>
            <a:r>
              <a:rPr lang="en-US" altLang="en-US" i="1">
                <a:cs typeface="Arial" panose="020B0604020202020204" pitchFamily="34" charset="0"/>
              </a:rPr>
              <a:t>µ</a:t>
            </a:r>
            <a:r>
              <a:rPr lang="en-US" altLang="en-US">
                <a:cs typeface="Arial" panose="020B0604020202020204" pitchFamily="34" charset="0"/>
              </a:rPr>
              <a:t>) is a known function of </a:t>
            </a:r>
            <a:r>
              <a:rPr lang="en-US" altLang="en-US" i="1">
                <a:cs typeface="Arial" panose="020B0604020202020204" pitchFamily="34" charset="0"/>
              </a:rPr>
              <a:t>µ</a:t>
            </a:r>
            <a:r>
              <a:rPr lang="en-US" altLang="en-US">
                <a:cs typeface="Arial" panose="020B0604020202020204" pitchFamily="34" charset="0"/>
              </a:rPr>
              <a:t> called the variance function</a:t>
            </a:r>
          </a:p>
        </p:txBody>
      </p:sp>
      <p:graphicFrame>
        <p:nvGraphicFramePr>
          <p:cNvPr id="24583" name="Object 4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3062288" y="3959225"/>
          <a:ext cx="2957512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93800" imgH="203200" progId="Equation.3">
                  <p:embed/>
                </p:oleObj>
              </mc:Choice>
              <mc:Fallback>
                <p:oleObj name="Equation" r:id="rId3" imgW="1193800" imgH="203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2288" y="3959225"/>
                        <a:ext cx="2957512" cy="50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Advanced Stats</a:t>
            </a:r>
          </a:p>
        </p:txBody>
      </p:sp>
      <p:sp>
        <p:nvSpPr>
          <p:cNvPr id="26627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GLM/Poisson</a:t>
            </a: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8607B45-9C07-43A6-83FF-5D4B1BAAD55B}" type="slidenum">
              <a:rPr lang="en-US" altLang="en-US" sz="14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2662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en-US"/>
              <a:t>Generalized Linear Models</a:t>
            </a:r>
          </a:p>
        </p:txBody>
      </p:sp>
      <p:sp>
        <p:nvSpPr>
          <p:cNvPr id="26630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143000"/>
            <a:ext cx="8829675" cy="5257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>
                <a:cs typeface="Arial" panose="020B0604020202020204" pitchFamily="34" charset="0"/>
              </a:rPr>
              <a:t>The distribution of </a:t>
            </a:r>
            <a:r>
              <a:rPr lang="en-US" altLang="en-US" i="1" dirty="0">
                <a:cs typeface="Arial" panose="020B0604020202020204" pitchFamily="34" charset="0"/>
              </a:rPr>
              <a:t>y</a:t>
            </a:r>
            <a:r>
              <a:rPr lang="en-US" altLang="en-US" dirty="0">
                <a:cs typeface="Arial" panose="020B0604020202020204" pitchFamily="34" charset="0"/>
              </a:rPr>
              <a:t> has a density of known form:</a:t>
            </a:r>
          </a:p>
          <a:p>
            <a:pPr lvl="1" eaLnBrk="1" hangingPunct="1">
              <a:defRPr/>
            </a:pPr>
            <a:endParaRPr lang="en-US" altLang="en-US" dirty="0">
              <a:cs typeface="Arial" panose="020B0604020202020204" pitchFamily="34" charset="0"/>
            </a:endParaRPr>
          </a:p>
          <a:p>
            <a:pPr lvl="1" eaLnBrk="1" hangingPunct="1">
              <a:defRPr/>
            </a:pPr>
            <a:endParaRPr lang="en-US" altLang="en-US" dirty="0">
              <a:cs typeface="Arial" panose="020B0604020202020204" pitchFamily="34" charset="0"/>
            </a:endParaRPr>
          </a:p>
          <a:p>
            <a:pPr marL="457200" lvl="1" indent="0" eaLnBrk="1" hangingPunct="1">
              <a:buFontTx/>
              <a:buNone/>
              <a:defRPr/>
            </a:pPr>
            <a:endParaRPr lang="en-US" altLang="en-US" dirty="0"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altLang="en-US" dirty="0">
                <a:cs typeface="Arial" panose="020B0604020202020204" pitchFamily="34" charset="0"/>
              </a:rPr>
              <a:t>This is the generic form for exponential distributions, including normal (Gaussian), gamma, Poisson and binomial, etc. where </a:t>
            </a:r>
            <a:r>
              <a:rPr lang="el-GR" altLang="en-US" i="1" dirty="0">
                <a:cs typeface="Arial" panose="020B0604020202020204" pitchFamily="34" charset="0"/>
              </a:rPr>
              <a:t>θ</a:t>
            </a:r>
            <a:r>
              <a:rPr lang="en-US" altLang="en-US" dirty="0">
                <a:cs typeface="Arial" panose="020B0604020202020204" pitchFamily="34" charset="0"/>
              </a:rPr>
              <a:t> is the ‘canonical parameter’ of the distribution, and other parameters define the distribution</a:t>
            </a:r>
            <a:endParaRPr lang="el-GR" altLang="en-US" dirty="0">
              <a:cs typeface="Arial" panose="020B0604020202020204" pitchFamily="34" charset="0"/>
            </a:endParaRPr>
          </a:p>
        </p:txBody>
      </p:sp>
      <p:graphicFrame>
        <p:nvGraphicFramePr>
          <p:cNvPr id="26631" name="Object 4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584200" y="2132013"/>
          <a:ext cx="7661275" cy="115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060700" imgH="457200" progId="Equation.3">
                  <p:embed/>
                </p:oleObj>
              </mc:Choice>
              <mc:Fallback>
                <p:oleObj name="Equation" r:id="rId3" imgW="3060700" imgH="457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200" y="2132013"/>
                        <a:ext cx="7661275" cy="1158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52400" y="152400"/>
            <a:ext cx="91440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>Generalized Linear Models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513" y="1360488"/>
            <a:ext cx="5800725" cy="476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Generalized Linear Models</a:t>
            </a:r>
          </a:p>
        </p:txBody>
      </p:sp>
      <p:sp>
        <p:nvSpPr>
          <p:cNvPr id="28676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Advanced Stats</a:t>
            </a:r>
          </a:p>
        </p:txBody>
      </p:sp>
      <p:sp>
        <p:nvSpPr>
          <p:cNvPr id="28677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GLM/Poisson</a:t>
            </a:r>
          </a:p>
        </p:txBody>
      </p:sp>
      <p:sp>
        <p:nvSpPr>
          <p:cNvPr id="2867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F3891C7-A866-4188-9400-A64C8F3F602B}" type="slidenum">
              <a:rPr lang="en-US" altLang="en-US" sz="14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pic>
        <p:nvPicPr>
          <p:cNvPr id="28679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4113"/>
            <a:ext cx="2160588" cy="197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38488"/>
            <a:ext cx="2133600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1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75" y="2960688"/>
            <a:ext cx="2333625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2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0725" y="5021263"/>
            <a:ext cx="2073275" cy="183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3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5075238"/>
            <a:ext cx="2108201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4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75" y="1154113"/>
            <a:ext cx="2355850" cy="179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Generalized Linear Models in R</a:t>
            </a:r>
          </a:p>
        </p:txBody>
      </p:sp>
      <p:sp>
        <p:nvSpPr>
          <p:cNvPr id="29699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Advanced Stats</a:t>
            </a:r>
          </a:p>
        </p:txBody>
      </p:sp>
      <p:sp>
        <p:nvSpPr>
          <p:cNvPr id="29700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GLM/Poisson</a:t>
            </a:r>
          </a:p>
        </p:txBody>
      </p:sp>
      <p:sp>
        <p:nvSpPr>
          <p:cNvPr id="2970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6C98544-AAA0-4510-9A68-6965AF078F1D}" type="slidenum">
              <a:rPr lang="en-US" altLang="en-US" sz="14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pic>
        <p:nvPicPr>
          <p:cNvPr id="29702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63"/>
          <a:stretch>
            <a:fillRect/>
          </a:stretch>
        </p:blipFill>
        <p:spPr bwMode="auto">
          <a:xfrm>
            <a:off x="88900" y="1141413"/>
            <a:ext cx="8829675" cy="377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3" name="TextBox 6"/>
          <p:cNvSpPr txBox="1">
            <a:spLocks noChangeArrowheads="1"/>
          </p:cNvSpPr>
          <p:nvPr/>
        </p:nvSpPr>
        <p:spPr bwMode="auto">
          <a:xfrm>
            <a:off x="1247775" y="4956175"/>
            <a:ext cx="25638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nsolas" panose="020B0609020204030204" pitchFamily="49" charset="0"/>
              </a:rPr>
              <a:t>…            …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Advanced Stats</a:t>
            </a:r>
          </a:p>
        </p:txBody>
      </p:sp>
      <p:sp>
        <p:nvSpPr>
          <p:cNvPr id="30723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GLM/Poisson</a:t>
            </a: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EECEFDF-2F84-4726-ADAD-52E16D9F5E0B}" type="slidenum">
              <a:rPr lang="en-US" altLang="en-US" sz="14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3072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>Generalized Linear Models</a:t>
            </a:r>
          </a:p>
        </p:txBody>
      </p:sp>
      <p:sp>
        <p:nvSpPr>
          <p:cNvPr id="30726" name="Rectangle 3"/>
          <p:cNvSpPr>
            <a:spLocks noGrp="1" noChangeArrowheads="1"/>
          </p:cNvSpPr>
          <p:nvPr>
            <p:ph type="body" sz="half" idx="4294967295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cs typeface="Arial" panose="020B0604020202020204" pitchFamily="34" charset="0"/>
              </a:rPr>
              <a:t>The link function establishes the connection between the linear predictor </a:t>
            </a:r>
            <a:r>
              <a:rPr lang="el-GR" altLang="en-US" i="1" dirty="0">
                <a:cs typeface="Arial" panose="020B0604020202020204" pitchFamily="34" charset="0"/>
              </a:rPr>
              <a:t>η</a:t>
            </a:r>
            <a:r>
              <a:rPr lang="en-US" altLang="en-US" dirty="0">
                <a:cs typeface="Arial" panose="020B0604020202020204" pitchFamily="34" charset="0"/>
              </a:rPr>
              <a:t>, and the mean of the distribution, </a:t>
            </a:r>
            <a:r>
              <a:rPr lang="en-US" altLang="en-US" i="1" dirty="0">
                <a:cs typeface="Arial" panose="020B0604020202020204" pitchFamily="34" charset="0"/>
              </a:rPr>
              <a:t>µ</a:t>
            </a:r>
            <a:endParaRPr lang="en-US" altLang="en-US" dirty="0">
              <a:cs typeface="Arial" panose="020B0604020202020204" pitchFamily="34" charset="0"/>
            </a:endParaRPr>
          </a:p>
          <a:p>
            <a:pPr eaLnBrk="1" hangingPunct="1"/>
            <a:r>
              <a:rPr lang="en-US" altLang="en-US" dirty="0">
                <a:cs typeface="Arial" panose="020B0604020202020204" pitchFamily="34" charset="0"/>
              </a:rPr>
              <a:t>There is a ‘natural link’ and other associated parameters for each distribution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GLM estimation and inference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normal linear regression:</a:t>
            </a:r>
          </a:p>
          <a:p>
            <a:pPr lvl="1"/>
            <a:r>
              <a:rPr lang="en-US" dirty="0"/>
              <a:t>estimation by least squares,</a:t>
            </a:r>
          </a:p>
          <a:p>
            <a:pPr lvl="1"/>
            <a:r>
              <a:rPr lang="en-US" dirty="0"/>
              <a:t>(recall that least squares is equivalent to maximum likelihood in this case)</a:t>
            </a:r>
          </a:p>
          <a:p>
            <a:pPr lvl="1"/>
            <a:r>
              <a:rPr lang="en-US" dirty="0"/>
              <a:t>Significance, by F-tests.</a:t>
            </a:r>
          </a:p>
          <a:p>
            <a:endParaRPr lang="en-US" dirty="0"/>
          </a:p>
          <a:p>
            <a:r>
              <a:rPr lang="en-US" dirty="0"/>
              <a:t>For GLMs:</a:t>
            </a:r>
          </a:p>
          <a:p>
            <a:pPr lvl="1"/>
            <a:r>
              <a:rPr lang="en-US" dirty="0"/>
              <a:t>estimation by maximum likelihood</a:t>
            </a:r>
          </a:p>
          <a:p>
            <a:pPr lvl="1"/>
            <a:r>
              <a:rPr lang="en-US" dirty="0"/>
              <a:t>Inference by analysis of deviance, essentially the likelihood ratio statistic.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Advanced Stats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GLM/Poisson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279A2-C3A6-46F8-97CA-7851F927AEB5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90892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6" name="Rectangle 13"/>
          <p:cNvSpPr>
            <a:spLocks noChangeArrowheads="1"/>
          </p:cNvSpPr>
          <p:nvPr/>
        </p:nvSpPr>
        <p:spPr bwMode="auto">
          <a:xfrm>
            <a:off x="0" y="1143000"/>
            <a:ext cx="5053013" cy="523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buFontTx/>
              <a:buNone/>
            </a:pPr>
            <a:r>
              <a:rPr lang="en-US" altLang="en-US" dirty="0"/>
              <a:t>Poisson Distribution:</a:t>
            </a:r>
          </a:p>
          <a:p>
            <a:pPr eaLnBrk="1" hangingPunct="1"/>
            <a:r>
              <a:rPr lang="en-US" altLang="en-US" sz="2400" dirty="0">
                <a:cs typeface="Arial" panose="020B0604020202020204" pitchFamily="34" charset="0"/>
              </a:rPr>
              <a:t>Values for </a:t>
            </a:r>
            <a:r>
              <a:rPr lang="en-US" altLang="en-US" sz="2400" i="1" dirty="0">
                <a:cs typeface="Arial" panose="020B0604020202020204" pitchFamily="34" charset="0"/>
              </a:rPr>
              <a:t>Y</a:t>
            </a:r>
            <a:r>
              <a:rPr lang="en-US" altLang="en-US" sz="2400" i="1" baseline="-25000" dirty="0">
                <a:cs typeface="Arial" panose="020B0604020202020204" pitchFamily="34" charset="0"/>
              </a:rPr>
              <a:t>i</a:t>
            </a:r>
            <a:r>
              <a:rPr lang="en-US" altLang="en-US" sz="2400" dirty="0">
                <a:cs typeface="Arial" panose="020B0604020202020204" pitchFamily="34" charset="0"/>
              </a:rPr>
              <a:t> are Poisson distributed with expectation </a:t>
            </a:r>
            <a:r>
              <a:rPr lang="en-US" altLang="en-US" sz="2400" i="1" dirty="0">
                <a:cs typeface="Arial" panose="020B0604020202020204" pitchFamily="34" charset="0"/>
              </a:rPr>
              <a:t>µ</a:t>
            </a:r>
            <a:r>
              <a:rPr lang="en-US" altLang="en-US" sz="2400" i="1" baseline="-25000" dirty="0" err="1">
                <a:cs typeface="Arial" panose="020B0604020202020204" pitchFamily="34" charset="0"/>
              </a:rPr>
              <a:t>i</a:t>
            </a:r>
            <a:r>
              <a:rPr lang="en-US" altLang="en-US" sz="2400" dirty="0">
                <a:cs typeface="Arial" panose="020B0604020202020204" pitchFamily="34" charset="0"/>
              </a:rPr>
              <a:t>: </a:t>
            </a:r>
            <a:br>
              <a:rPr lang="en-US" altLang="en-US" sz="2400" dirty="0">
                <a:cs typeface="Arial" panose="020B0604020202020204" pitchFamily="34" charset="0"/>
              </a:rPr>
            </a:br>
            <a:r>
              <a:rPr lang="en-US" altLang="en-US" sz="2400" i="1" dirty="0">
                <a:cs typeface="Arial" panose="020B0604020202020204" pitchFamily="34" charset="0"/>
              </a:rPr>
              <a:t>Y</a:t>
            </a:r>
            <a:r>
              <a:rPr lang="en-US" altLang="en-US" sz="2400" i="1" baseline="-25000" dirty="0">
                <a:cs typeface="Arial" panose="020B0604020202020204" pitchFamily="34" charset="0"/>
              </a:rPr>
              <a:t>i</a:t>
            </a:r>
            <a:r>
              <a:rPr lang="en-US" altLang="en-US" sz="2400" dirty="0">
                <a:cs typeface="Arial" panose="020B0604020202020204" pitchFamily="34" charset="0"/>
              </a:rPr>
              <a:t> ~ </a:t>
            </a:r>
            <a:r>
              <a:rPr lang="en-US" altLang="en-US" sz="2400" i="1" dirty="0">
                <a:cs typeface="Arial" panose="020B0604020202020204" pitchFamily="34" charset="0"/>
              </a:rPr>
              <a:t>Poisson</a:t>
            </a:r>
            <a:r>
              <a:rPr lang="en-US" altLang="en-US" sz="2400" dirty="0">
                <a:cs typeface="Arial" panose="020B0604020202020204" pitchFamily="34" charset="0"/>
              </a:rPr>
              <a:t>(</a:t>
            </a:r>
            <a:r>
              <a:rPr lang="en-US" altLang="en-US" sz="2400" i="1" dirty="0">
                <a:cs typeface="Arial" panose="020B0604020202020204" pitchFamily="34" charset="0"/>
              </a:rPr>
              <a:t>µ</a:t>
            </a:r>
            <a:r>
              <a:rPr lang="en-US" altLang="en-US" sz="2400" i="1" baseline="-25000" dirty="0" err="1">
                <a:cs typeface="Arial" panose="020B0604020202020204" pitchFamily="34" charset="0"/>
              </a:rPr>
              <a:t>i</a:t>
            </a:r>
            <a:r>
              <a:rPr lang="en-US" altLang="en-US" sz="2400" dirty="0">
                <a:cs typeface="Arial" panose="020B0604020202020204" pitchFamily="34" charset="0"/>
              </a:rPr>
              <a:t>)</a:t>
            </a:r>
          </a:p>
          <a:p>
            <a:pPr eaLnBrk="1" hangingPunct="1"/>
            <a:r>
              <a:rPr lang="en-US" altLang="en-US" sz="2400" dirty="0">
                <a:cs typeface="Arial" panose="020B0604020202020204" pitchFamily="34" charset="0"/>
              </a:rPr>
              <a:t>Expected </a:t>
            </a:r>
            <a:r>
              <a:rPr lang="en-US" altLang="en-US" sz="2400" i="1" dirty="0">
                <a:cs typeface="Arial" panose="020B0604020202020204" pitchFamily="34" charset="0"/>
              </a:rPr>
              <a:t>Y</a:t>
            </a:r>
            <a:r>
              <a:rPr lang="en-US" altLang="en-US" sz="2400" i="1" baseline="-25000" dirty="0">
                <a:cs typeface="Arial" panose="020B0604020202020204" pitchFamily="34" charset="0"/>
              </a:rPr>
              <a:t>i</a:t>
            </a:r>
            <a:r>
              <a:rPr lang="en-US" altLang="en-US" sz="2400" dirty="0">
                <a:cs typeface="Arial" panose="020B0604020202020204" pitchFamily="34" charset="0"/>
              </a:rPr>
              <a:t> is equal to its variance: </a:t>
            </a:r>
            <a:r>
              <a:rPr lang="en-US" altLang="en-US" sz="2400" i="1" dirty="0">
                <a:cs typeface="Arial" panose="020B0604020202020204" pitchFamily="34" charset="0"/>
              </a:rPr>
              <a:t>E</a:t>
            </a:r>
            <a:r>
              <a:rPr lang="en-US" altLang="en-US" sz="2400" dirty="0">
                <a:cs typeface="Arial" panose="020B0604020202020204" pitchFamily="34" charset="0"/>
              </a:rPr>
              <a:t>[</a:t>
            </a:r>
            <a:r>
              <a:rPr lang="en-US" altLang="en-US" sz="2400" i="1" dirty="0">
                <a:cs typeface="Arial" panose="020B0604020202020204" pitchFamily="34" charset="0"/>
              </a:rPr>
              <a:t>Y</a:t>
            </a:r>
            <a:r>
              <a:rPr lang="en-US" altLang="en-US" sz="2400" i="1" baseline="-25000" dirty="0">
                <a:cs typeface="Arial" panose="020B0604020202020204" pitchFamily="34" charset="0"/>
              </a:rPr>
              <a:t>i</a:t>
            </a:r>
            <a:r>
              <a:rPr lang="en-US" altLang="en-US" sz="2400" dirty="0">
                <a:cs typeface="Arial" panose="020B0604020202020204" pitchFamily="34" charset="0"/>
              </a:rPr>
              <a:t>] = </a:t>
            </a:r>
            <a:r>
              <a:rPr lang="en-US" altLang="en-US" sz="2400" i="1" dirty="0">
                <a:cs typeface="Arial" panose="020B0604020202020204" pitchFamily="34" charset="0"/>
              </a:rPr>
              <a:t>µ</a:t>
            </a:r>
            <a:r>
              <a:rPr lang="en-US" altLang="en-US" sz="2400" i="1" baseline="-25000" dirty="0" err="1">
                <a:cs typeface="Arial" panose="020B0604020202020204" pitchFamily="34" charset="0"/>
              </a:rPr>
              <a:t>i</a:t>
            </a:r>
            <a:r>
              <a:rPr lang="en-US" altLang="en-US" sz="2400" dirty="0">
                <a:cs typeface="Arial" panose="020B0604020202020204" pitchFamily="34" charset="0"/>
              </a:rPr>
              <a:t> = </a:t>
            </a:r>
            <a:r>
              <a:rPr lang="en-US" altLang="en-US" sz="2400" i="1" dirty="0" err="1">
                <a:cs typeface="Arial" panose="020B0604020202020204" pitchFamily="34" charset="0"/>
              </a:rPr>
              <a:t>Var</a:t>
            </a:r>
            <a:r>
              <a:rPr lang="en-US" altLang="en-US" sz="2400" dirty="0">
                <a:cs typeface="Arial" panose="020B0604020202020204" pitchFamily="34" charset="0"/>
              </a:rPr>
              <a:t>(</a:t>
            </a:r>
            <a:r>
              <a:rPr lang="en-US" altLang="en-US" sz="2400" i="1" dirty="0">
                <a:cs typeface="Arial" panose="020B0604020202020204" pitchFamily="34" charset="0"/>
              </a:rPr>
              <a:t>Y</a:t>
            </a:r>
            <a:r>
              <a:rPr lang="en-US" altLang="en-US" sz="2400" i="1" baseline="-25000" dirty="0">
                <a:cs typeface="Arial" panose="020B0604020202020204" pitchFamily="34" charset="0"/>
              </a:rPr>
              <a:t>i</a:t>
            </a:r>
            <a:r>
              <a:rPr lang="en-US" altLang="en-US" sz="2400" dirty="0">
                <a:cs typeface="Arial" panose="020B0604020202020204" pitchFamily="34" charset="0"/>
              </a:rPr>
              <a:t>)</a:t>
            </a:r>
          </a:p>
          <a:p>
            <a:pPr eaLnBrk="1" hangingPunct="1"/>
            <a:r>
              <a:rPr lang="en-US" altLang="en-US" sz="2400" dirty="0">
                <a:cs typeface="Arial" panose="020B0604020202020204" pitchFamily="34" charset="0"/>
              </a:rPr>
              <a:t>Probability density function:</a:t>
            </a:r>
          </a:p>
          <a:p>
            <a:pPr lvl="1" eaLnBrk="1" hangingPunct="1"/>
            <a:endParaRPr lang="en-US" altLang="en-US" sz="2000" dirty="0">
              <a:cs typeface="Arial" panose="020B0604020202020204" pitchFamily="34" charset="0"/>
            </a:endParaRPr>
          </a:p>
          <a:p>
            <a:pPr lvl="1" eaLnBrk="1" hangingPunct="1"/>
            <a:endParaRPr lang="en-US" altLang="en-US" sz="2000" dirty="0"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2400" dirty="0"/>
              <a:t>(</a:t>
            </a:r>
            <a:r>
              <a:rPr lang="en-US" altLang="en-US" sz="2400" i="1" dirty="0">
                <a:cs typeface="Arial" panose="020B0604020202020204" pitchFamily="34" charset="0"/>
              </a:rPr>
              <a:t>µ here is the same as </a:t>
            </a:r>
            <a:r>
              <a:rPr lang="el-GR" altLang="en-US" sz="2400" i="1" dirty="0">
                <a:cs typeface="Arial" panose="020B0604020202020204" pitchFamily="34" charset="0"/>
              </a:rPr>
              <a:t>λ</a:t>
            </a:r>
            <a:r>
              <a:rPr lang="en-US" altLang="en-US" sz="2400" i="1" dirty="0">
                <a:cs typeface="Arial" panose="020B0604020202020204" pitchFamily="34" charset="0"/>
              </a:rPr>
              <a:t> in lecture 4)</a:t>
            </a:r>
            <a:endParaRPr lang="en-US" altLang="en-US" sz="2400" dirty="0"/>
          </a:p>
          <a:p>
            <a:pPr eaLnBrk="1" hangingPunct="1"/>
            <a:r>
              <a:rPr lang="en-US" altLang="en-US" sz="2400" dirty="0"/>
              <a:t>Allows for increased spread, avoids density curves that yield negative fitted values.</a:t>
            </a:r>
          </a:p>
          <a:p>
            <a:pPr lvl="1" eaLnBrk="1" hangingPunct="1"/>
            <a:endParaRPr lang="en-US" altLang="en-US" sz="2000" dirty="0">
              <a:cs typeface="Arial" panose="020B0604020202020204" pitchFamily="34" charset="0"/>
            </a:endParaRPr>
          </a:p>
        </p:txBody>
      </p:sp>
      <p:sp>
        <p:nvSpPr>
          <p:cNvPr id="32771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GLM/Poisson</a:t>
            </a: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FDD4806-A918-42B4-A101-167DB0A023A4}" type="slidenum">
              <a:rPr lang="en-US" altLang="en-US" sz="14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3277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>6.1 Poisson Regression</a:t>
            </a:r>
          </a:p>
        </p:txBody>
      </p:sp>
      <p:sp>
        <p:nvSpPr>
          <p:cNvPr id="3277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143000"/>
            <a:ext cx="4495800" cy="5257800"/>
          </a:xfrm>
        </p:spPr>
        <p:txBody>
          <a:bodyPr/>
          <a:lstStyle/>
          <a:p>
            <a:pPr eaLnBrk="1" hangingPunct="1"/>
            <a:endParaRPr lang="en-US" altLang="en-US" sz="2800"/>
          </a:p>
          <a:p>
            <a:pPr lvl="1" eaLnBrk="1" hangingPunct="1"/>
            <a:endParaRPr lang="en-US" altLang="en-US" sz="2400"/>
          </a:p>
        </p:txBody>
      </p:sp>
      <p:pic>
        <p:nvPicPr>
          <p:cNvPr id="32777" name="Picture 20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64125" y="1414463"/>
            <a:ext cx="3929063" cy="3922712"/>
          </a:xfrm>
          <a:noFill/>
        </p:spPr>
      </p:pic>
      <p:sp>
        <p:nvSpPr>
          <p:cNvPr id="32778" name="Text Box 22"/>
          <p:cNvSpPr txBox="1">
            <a:spLocks noChangeArrowheads="1"/>
          </p:cNvSpPr>
          <p:nvPr/>
        </p:nvSpPr>
        <p:spPr bwMode="auto">
          <a:xfrm>
            <a:off x="8262938" y="3387725"/>
            <a:ext cx="7604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i="1">
                <a:cs typeface="Arial" panose="020B0604020202020204" pitchFamily="34" charset="0"/>
              </a:rPr>
              <a:t>µ </a:t>
            </a:r>
            <a:r>
              <a:rPr lang="en-US" altLang="en-US" sz="1600">
                <a:cs typeface="Arial" panose="020B0604020202020204" pitchFamily="34" charset="0"/>
              </a:rPr>
              <a:t>= 25</a:t>
            </a:r>
          </a:p>
        </p:txBody>
      </p:sp>
      <p:sp>
        <p:nvSpPr>
          <p:cNvPr id="32779" name="Text Box 23"/>
          <p:cNvSpPr txBox="1">
            <a:spLocks noChangeArrowheads="1"/>
          </p:cNvSpPr>
          <p:nvPr/>
        </p:nvSpPr>
        <p:spPr bwMode="auto">
          <a:xfrm>
            <a:off x="6286500" y="3378200"/>
            <a:ext cx="7604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i="1">
                <a:cs typeface="Arial" panose="020B0604020202020204" pitchFamily="34" charset="0"/>
              </a:rPr>
              <a:t>µ </a:t>
            </a:r>
            <a:r>
              <a:rPr lang="en-US" altLang="en-US" sz="1600">
                <a:cs typeface="Arial" panose="020B0604020202020204" pitchFamily="34" charset="0"/>
              </a:rPr>
              <a:t>= 15</a:t>
            </a:r>
          </a:p>
        </p:txBody>
      </p:sp>
      <p:sp>
        <p:nvSpPr>
          <p:cNvPr id="32780" name="Text Box 24"/>
          <p:cNvSpPr txBox="1">
            <a:spLocks noChangeArrowheads="1"/>
          </p:cNvSpPr>
          <p:nvPr/>
        </p:nvSpPr>
        <p:spPr bwMode="auto">
          <a:xfrm>
            <a:off x="8356600" y="1425575"/>
            <a:ext cx="6477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i="1">
                <a:cs typeface="Arial" panose="020B0604020202020204" pitchFamily="34" charset="0"/>
              </a:rPr>
              <a:t>µ </a:t>
            </a:r>
            <a:r>
              <a:rPr lang="en-US" altLang="en-US" sz="1600">
                <a:cs typeface="Arial" panose="020B0604020202020204" pitchFamily="34" charset="0"/>
              </a:rPr>
              <a:t>= 5</a:t>
            </a:r>
          </a:p>
        </p:txBody>
      </p:sp>
      <p:sp>
        <p:nvSpPr>
          <p:cNvPr id="32781" name="Text Box 25"/>
          <p:cNvSpPr txBox="1">
            <a:spLocks noChangeArrowheads="1"/>
          </p:cNvSpPr>
          <p:nvPr/>
        </p:nvSpPr>
        <p:spPr bwMode="auto">
          <a:xfrm>
            <a:off x="6403975" y="1416050"/>
            <a:ext cx="6477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i="1">
                <a:cs typeface="Arial" panose="020B0604020202020204" pitchFamily="34" charset="0"/>
              </a:rPr>
              <a:t>µ </a:t>
            </a:r>
            <a:r>
              <a:rPr lang="en-US" altLang="en-US" sz="1600">
                <a:cs typeface="Arial" panose="020B0604020202020204" pitchFamily="34" charset="0"/>
              </a:rPr>
              <a:t>= 1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0041FDD-7325-CA9C-2986-9E1D0B4A9E2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4591" b="15371"/>
          <a:stretch/>
        </p:blipFill>
        <p:spPr>
          <a:xfrm>
            <a:off x="1363279" y="4155141"/>
            <a:ext cx="2211845" cy="645459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Advanced Stats</a:t>
            </a:r>
          </a:p>
        </p:txBody>
      </p:sp>
      <p:sp>
        <p:nvSpPr>
          <p:cNvPr id="34819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GLM/Poisson</a:t>
            </a: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08BA74A-6BCF-4308-841B-4899C9A40E33}" type="slidenum">
              <a:rPr lang="en-US" altLang="en-US" sz="14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3482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>Linear Regression</a:t>
            </a:r>
          </a:p>
        </p:txBody>
      </p:sp>
      <p:graphicFrame>
        <p:nvGraphicFramePr>
          <p:cNvPr id="34822" name="Object 3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01241468"/>
              </p:ext>
            </p:extLst>
          </p:nvPr>
        </p:nvGraphicFramePr>
        <p:xfrm>
          <a:off x="5359651" y="1231900"/>
          <a:ext cx="3630612" cy="428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841500" imgH="2171700" progId="Equation.3">
                  <p:embed/>
                </p:oleObj>
              </mc:Choice>
              <mc:Fallback>
                <p:oleObj name="Equation" r:id="rId3" imgW="1841500" imgH="21717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9651" y="1231900"/>
                        <a:ext cx="3630612" cy="4281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3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143000"/>
            <a:ext cx="4495800" cy="5257800"/>
          </a:xfrm>
        </p:spPr>
        <p:txBody>
          <a:bodyPr/>
          <a:lstStyle/>
          <a:p>
            <a:pPr eaLnBrk="1" hangingPunct="1"/>
            <a:endParaRPr lang="en-US" altLang="en-US" sz="2800"/>
          </a:p>
          <a:p>
            <a:pPr lvl="1" eaLnBrk="1" hangingPunct="1"/>
            <a:endParaRPr lang="en-US" altLang="en-US" sz="2400"/>
          </a:p>
        </p:txBody>
      </p:sp>
      <p:sp>
        <p:nvSpPr>
          <p:cNvPr id="34824" name="Rectangle 5"/>
          <p:cNvSpPr>
            <a:spLocks noChangeArrowheads="1"/>
          </p:cNvSpPr>
          <p:nvPr/>
        </p:nvSpPr>
        <p:spPr bwMode="auto">
          <a:xfrm>
            <a:off x="0" y="1231900"/>
            <a:ext cx="5773738" cy="469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cs typeface="Arial" panose="020B0604020202020204" pitchFamily="34" charset="0"/>
              </a:rPr>
              <a:t>linear predictor</a:t>
            </a:r>
          </a:p>
          <a:p>
            <a:pPr lvl="1" eaLnBrk="1" hangingPunct="1"/>
            <a:endParaRPr lang="en-US" altLang="en-US" sz="2400" dirty="0"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2800" dirty="0">
                <a:cs typeface="Arial" panose="020B0604020202020204" pitchFamily="34" charset="0"/>
              </a:rPr>
              <a:t>predictor function:</a:t>
            </a:r>
          </a:p>
          <a:p>
            <a:pPr lvl="1" eaLnBrk="1" hangingPunct="1"/>
            <a:endParaRPr lang="en-US" altLang="en-US" sz="2400" dirty="0"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2800" dirty="0">
                <a:cs typeface="Arial" panose="020B0604020202020204" pitchFamily="34" charset="0"/>
              </a:rPr>
              <a:t>Distributional assumption:</a:t>
            </a:r>
          </a:p>
          <a:p>
            <a:pPr lvl="1" eaLnBrk="1" hangingPunct="1"/>
            <a:endParaRPr lang="en-US" altLang="en-US" sz="2400" dirty="0"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2800" dirty="0">
                <a:cs typeface="Arial" panose="020B0604020202020204" pitchFamily="34" charset="0"/>
              </a:rPr>
              <a:t>Model:</a:t>
            </a:r>
          </a:p>
          <a:p>
            <a:pPr lvl="1" eaLnBrk="1" hangingPunct="1"/>
            <a:endParaRPr lang="en-US" altLang="en-US" sz="2400" dirty="0"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2800" dirty="0">
                <a:cs typeface="Arial" panose="020B0604020202020204" pitchFamily="34" charset="0"/>
              </a:rPr>
              <a:t>Expected: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Advanced Stats</a:t>
            </a:r>
          </a:p>
        </p:txBody>
      </p:sp>
      <p:sp>
        <p:nvSpPr>
          <p:cNvPr id="36867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GLM/Poisson</a:t>
            </a: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46B5AE4-0EBF-4D54-BD4A-A4B17203BCA5}" type="slidenum">
              <a:rPr lang="en-US" altLang="en-US" sz="14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368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>Poisson Regression</a:t>
            </a:r>
          </a:p>
        </p:txBody>
      </p:sp>
      <p:graphicFrame>
        <p:nvGraphicFramePr>
          <p:cNvPr id="36870" name="Object 3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4495800" y="1295400"/>
          <a:ext cx="4648200" cy="467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349500" imgH="2362200" progId="Equation.3">
                  <p:embed/>
                </p:oleObj>
              </mc:Choice>
              <mc:Fallback>
                <p:oleObj name="Equation" r:id="rId3" imgW="2349500" imgH="23622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1295400"/>
                        <a:ext cx="4648200" cy="467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71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143000"/>
            <a:ext cx="4495800" cy="5257800"/>
          </a:xfrm>
        </p:spPr>
        <p:txBody>
          <a:bodyPr/>
          <a:lstStyle/>
          <a:p>
            <a:pPr eaLnBrk="1" hangingPunct="1"/>
            <a:endParaRPr lang="en-US" altLang="en-US" sz="2800"/>
          </a:p>
          <a:p>
            <a:pPr lvl="1" eaLnBrk="1" hangingPunct="1"/>
            <a:endParaRPr lang="en-US" altLang="en-US" sz="2400"/>
          </a:p>
        </p:txBody>
      </p:sp>
      <p:sp>
        <p:nvSpPr>
          <p:cNvPr id="36872" name="Rectangle 5"/>
          <p:cNvSpPr>
            <a:spLocks noChangeArrowheads="1"/>
          </p:cNvSpPr>
          <p:nvPr/>
        </p:nvSpPr>
        <p:spPr bwMode="auto">
          <a:xfrm>
            <a:off x="-53975" y="1231900"/>
            <a:ext cx="4703763" cy="469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cs typeface="Arial" panose="020B0604020202020204" pitchFamily="34" charset="0"/>
              </a:rPr>
              <a:t>link function  </a:t>
            </a:r>
          </a:p>
          <a:p>
            <a:pPr lvl="1" eaLnBrk="1" hangingPunct="1"/>
            <a:endParaRPr lang="en-US" altLang="en-US" sz="2400"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2800">
                <a:cs typeface="Arial" panose="020B0604020202020204" pitchFamily="34" charset="0"/>
              </a:rPr>
              <a:t>Log link for Poisson:</a:t>
            </a:r>
          </a:p>
          <a:p>
            <a:pPr lvl="1" eaLnBrk="1" hangingPunct="1"/>
            <a:endParaRPr lang="en-US" altLang="en-US" sz="2400"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2800">
                <a:cs typeface="Arial" panose="020B0604020202020204" pitchFamily="34" charset="0"/>
              </a:rPr>
              <a:t>Distributional assumption:</a:t>
            </a:r>
          </a:p>
          <a:p>
            <a:pPr lvl="1" eaLnBrk="1" hangingPunct="1"/>
            <a:endParaRPr lang="en-US" altLang="en-US" sz="2400"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2800">
                <a:cs typeface="Arial" panose="020B0604020202020204" pitchFamily="34" charset="0"/>
              </a:rPr>
              <a:t>Model:</a:t>
            </a:r>
          </a:p>
          <a:p>
            <a:pPr lvl="1" eaLnBrk="1" hangingPunct="1"/>
            <a:endParaRPr lang="en-US" altLang="en-US" sz="2400"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2800">
                <a:cs typeface="Arial" panose="020B0604020202020204" pitchFamily="34" charset="0"/>
              </a:rPr>
              <a:t>Expected: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Advanced Stats</a:t>
            </a:r>
          </a:p>
        </p:txBody>
      </p:sp>
      <p:sp>
        <p:nvSpPr>
          <p:cNvPr id="38915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GLM/Poisson</a:t>
            </a:r>
          </a:p>
        </p:txBody>
      </p:sp>
      <p:sp>
        <p:nvSpPr>
          <p:cNvPr id="3891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D1F7778-B9C0-4A33-B731-014D07BD8CEC}" type="slidenum">
              <a:rPr lang="en-US" altLang="en-US" sz="14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3891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Back to the Beach (Ch 27)</a:t>
            </a:r>
          </a:p>
        </p:txBody>
      </p:sp>
      <p:sp>
        <p:nvSpPr>
          <p:cNvPr id="3891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143000"/>
            <a:ext cx="9144000" cy="5257800"/>
          </a:xfrm>
        </p:spPr>
        <p:txBody>
          <a:bodyPr/>
          <a:lstStyle/>
          <a:p>
            <a:pPr lvl="1" eaLnBrk="1" hangingPunct="1"/>
            <a:r>
              <a:rPr lang="en-US" altLang="en-US" sz="2400"/>
              <a:t>Abundance of 75 invertebrate species sampled from 45 sites</a:t>
            </a:r>
          </a:p>
          <a:p>
            <a:pPr lvl="1" eaLnBrk="1" hangingPunct="1"/>
            <a:r>
              <a:rPr lang="en-US" altLang="en-US" sz="2400"/>
              <a:t>Response variable = species richness (R)</a:t>
            </a:r>
          </a:p>
          <a:p>
            <a:pPr lvl="1" eaLnBrk="1" hangingPunct="1"/>
            <a:r>
              <a:rPr lang="en-US" altLang="en-US" sz="2400"/>
              <a:t>Explanatory variable = vertical position in beach relative to sea level (NAP)</a:t>
            </a:r>
          </a:p>
          <a:p>
            <a:pPr lvl="1" eaLnBrk="1" hangingPunct="1"/>
            <a:endParaRPr lang="en-US" altLang="en-US" sz="2400"/>
          </a:p>
        </p:txBody>
      </p:sp>
      <p:graphicFrame>
        <p:nvGraphicFramePr>
          <p:cNvPr id="38919" name="Object 5"/>
          <p:cNvGraphicFramePr>
            <a:graphicFrameLocks noGrp="1" noChangeAspect="1"/>
          </p:cNvGraphicFramePr>
          <p:nvPr>
            <p:ph sz="half" idx="2"/>
          </p:nvPr>
        </p:nvGraphicFramePr>
        <p:xfrm>
          <a:off x="1524000" y="2927350"/>
          <a:ext cx="6273800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162300" imgH="228600" progId="Equation.3">
                  <p:embed/>
                </p:oleObj>
              </mc:Choice>
              <mc:Fallback>
                <p:oleObj name="Equation" r:id="rId3" imgW="3162300" imgH="228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2927350"/>
                        <a:ext cx="6273800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8" name="Text Box 7"/>
          <p:cNvSpPr txBox="1">
            <a:spLocks noChangeArrowheads="1"/>
          </p:cNvSpPr>
          <p:nvPr/>
        </p:nvSpPr>
        <p:spPr bwMode="auto">
          <a:xfrm>
            <a:off x="0" y="3381375"/>
            <a:ext cx="914400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800" dirty="0">
                <a:solidFill>
                  <a:schemeClr val="accent2">
                    <a:lumMod val="50000"/>
                  </a:schemeClr>
                </a:solidFill>
                <a:latin typeface="Consolas" panose="020B0609020204030204" pitchFamily="49" charset="0"/>
              </a:rPr>
              <a:t>&gt; RIKZ &lt;- </a:t>
            </a:r>
            <a:r>
              <a:rPr lang="en-US" altLang="en-US" sz="1800" dirty="0" err="1">
                <a:solidFill>
                  <a:schemeClr val="accent2">
                    <a:lumMod val="50000"/>
                  </a:schemeClr>
                </a:solidFill>
                <a:latin typeface="Consolas" panose="020B0609020204030204" pitchFamily="49" charset="0"/>
              </a:rPr>
              <a:t>read.table</a:t>
            </a:r>
            <a:r>
              <a:rPr lang="en-US" altLang="en-US" sz="1800" dirty="0">
                <a:solidFill>
                  <a:schemeClr val="accent2">
                    <a:lumMod val="50000"/>
                  </a:schemeClr>
                </a:solidFill>
                <a:latin typeface="Consolas" panose="020B0609020204030204" pitchFamily="49" charset="0"/>
              </a:rPr>
              <a:t>(file = "</a:t>
            </a:r>
            <a:r>
              <a:rPr lang="en-US" altLang="en-US" sz="1800" dirty="0" err="1">
                <a:solidFill>
                  <a:schemeClr val="accent2">
                    <a:lumMod val="50000"/>
                  </a:schemeClr>
                </a:solidFill>
                <a:latin typeface="Consolas" panose="020B0609020204030204" pitchFamily="49" charset="0"/>
              </a:rPr>
              <a:t>RIKZ.txt",header</a:t>
            </a:r>
            <a:r>
              <a:rPr lang="en-US" altLang="en-US" sz="1800" dirty="0">
                <a:solidFill>
                  <a:schemeClr val="accent2">
                    <a:lumMod val="50000"/>
                  </a:schemeClr>
                </a:solidFill>
                <a:latin typeface="Consolas" panose="020B0609020204030204" pitchFamily="49" charset="0"/>
              </a:rPr>
              <a:t> = TRUE)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800" dirty="0">
                <a:solidFill>
                  <a:schemeClr val="accent2">
                    <a:lumMod val="50000"/>
                  </a:schemeClr>
                </a:solidFill>
                <a:latin typeface="Consolas" panose="020B0609020204030204" pitchFamily="49" charset="0"/>
              </a:rPr>
              <a:t>&gt; </a:t>
            </a:r>
            <a:r>
              <a:rPr lang="en-US" altLang="en-US" sz="1800" dirty="0" err="1">
                <a:solidFill>
                  <a:schemeClr val="accent2">
                    <a:lumMod val="50000"/>
                  </a:schemeClr>
                </a:solidFill>
                <a:latin typeface="Consolas" panose="020B0609020204030204" pitchFamily="49" charset="0"/>
              </a:rPr>
              <a:t>RIKZ$Richness</a:t>
            </a:r>
            <a:r>
              <a:rPr lang="en-US" altLang="en-US" sz="1800" dirty="0">
                <a:solidFill>
                  <a:schemeClr val="accent2">
                    <a:lumMod val="50000"/>
                  </a:schemeClr>
                </a:solidFill>
                <a:latin typeface="Consolas" panose="020B0609020204030204" pitchFamily="49" charset="0"/>
              </a:rPr>
              <a:t> &lt;- </a:t>
            </a:r>
            <a:r>
              <a:rPr lang="en-US" altLang="en-US" sz="1800" dirty="0" err="1">
                <a:solidFill>
                  <a:schemeClr val="accent2">
                    <a:lumMod val="50000"/>
                  </a:schemeClr>
                </a:solidFill>
                <a:latin typeface="Consolas" panose="020B0609020204030204" pitchFamily="49" charset="0"/>
              </a:rPr>
              <a:t>rowSums</a:t>
            </a:r>
            <a:r>
              <a:rPr lang="en-US" altLang="en-US" sz="1800" dirty="0">
                <a:solidFill>
                  <a:schemeClr val="accent2">
                    <a:lumMod val="50000"/>
                  </a:schemeClr>
                </a:solidFill>
                <a:latin typeface="Consolas" panose="020B0609020204030204" pitchFamily="49" charset="0"/>
              </a:rPr>
              <a:t>(RIKZ[,2:76] &gt; 0)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800" dirty="0">
                <a:solidFill>
                  <a:schemeClr val="accent2">
                    <a:lumMod val="50000"/>
                  </a:schemeClr>
                </a:solidFill>
                <a:latin typeface="Consolas" panose="020B0609020204030204" pitchFamily="49" charset="0"/>
              </a:rPr>
              <a:t>&gt; </a:t>
            </a:r>
            <a:r>
              <a:rPr lang="en-US" altLang="en-US" sz="1800" dirty="0" err="1">
                <a:solidFill>
                  <a:schemeClr val="accent2">
                    <a:lumMod val="50000"/>
                  </a:schemeClr>
                </a:solidFill>
                <a:latin typeface="Consolas" panose="020B0609020204030204" pitchFamily="49" charset="0"/>
              </a:rPr>
              <a:t>RIKZ_poisson</a:t>
            </a:r>
            <a:r>
              <a:rPr lang="en-US" altLang="en-US" sz="1800" dirty="0">
                <a:solidFill>
                  <a:schemeClr val="accent2">
                    <a:lumMod val="50000"/>
                  </a:schemeClr>
                </a:solidFill>
                <a:latin typeface="Consolas" panose="020B0609020204030204" pitchFamily="49" charset="0"/>
              </a:rPr>
              <a:t> &lt;- </a:t>
            </a:r>
            <a:r>
              <a:rPr lang="en-US" altLang="en-US" sz="1800" b="1" dirty="0" err="1">
                <a:solidFill>
                  <a:schemeClr val="accent2">
                    <a:lumMod val="50000"/>
                  </a:schemeClr>
                </a:solidFill>
                <a:latin typeface="Consolas" panose="020B0609020204030204" pitchFamily="49" charset="0"/>
              </a:rPr>
              <a:t>glm</a:t>
            </a:r>
            <a:r>
              <a:rPr lang="en-US" altLang="en-US" sz="1800" b="1" dirty="0">
                <a:solidFill>
                  <a:schemeClr val="accent2">
                    <a:lumMod val="50000"/>
                  </a:schemeClr>
                </a:solidFill>
                <a:latin typeface="Consolas" panose="020B0609020204030204" pitchFamily="49" charset="0"/>
              </a:rPr>
              <a:t>(Richness ~ NAP, data = RIKZ, family = </a:t>
            </a:r>
            <a:r>
              <a:rPr lang="en-US" altLang="en-US" sz="1800" b="1" dirty="0" err="1">
                <a:solidFill>
                  <a:schemeClr val="accent2">
                    <a:lumMod val="50000"/>
                  </a:schemeClr>
                </a:solidFill>
                <a:latin typeface="Consolas" panose="020B0609020204030204" pitchFamily="49" charset="0"/>
              </a:rPr>
              <a:t>poisson</a:t>
            </a:r>
            <a:r>
              <a:rPr lang="en-US" altLang="en-US" sz="1800" b="1" dirty="0">
                <a:solidFill>
                  <a:schemeClr val="accent2">
                    <a:lumMod val="50000"/>
                  </a:schemeClr>
                </a:solidFill>
                <a:latin typeface="Consolas" panose="020B0609020204030204" pitchFamily="49" charset="0"/>
              </a:rPr>
              <a:t>)</a:t>
            </a:r>
          </a:p>
        </p:txBody>
      </p:sp>
      <p:pic>
        <p:nvPicPr>
          <p:cNvPr id="38921" name="Picture 6" descr="https://thenetherlandsbynumbers.files.wordpress.com/2014/07/dutch-coast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09" b="32111"/>
          <a:stretch>
            <a:fillRect/>
          </a:stretch>
        </p:blipFill>
        <p:spPr bwMode="auto">
          <a:xfrm>
            <a:off x="0" y="4597400"/>
            <a:ext cx="9144000" cy="226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Advanced Stats</a:t>
            </a:r>
          </a:p>
        </p:txBody>
      </p:sp>
      <p:sp>
        <p:nvSpPr>
          <p:cNvPr id="8195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GLM/Poisson</a:t>
            </a:r>
          </a:p>
        </p:txBody>
      </p:sp>
      <p:sp>
        <p:nvSpPr>
          <p:cNvPr id="819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2B0D74C-0389-4577-B396-866B84405EDA}" type="slidenum">
              <a:rPr lang="en-US" altLang="en-US" sz="14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81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Lecture Outline</a:t>
            </a:r>
          </a:p>
        </p:txBody>
      </p:sp>
      <p:sp>
        <p:nvSpPr>
          <p:cNvPr id="819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143000"/>
            <a:ext cx="9144000" cy="5257800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Review: linear regression (Chapter 5)</a:t>
            </a:r>
          </a:p>
          <a:p>
            <a:pPr eaLnBrk="1" hangingPunct="1"/>
            <a:r>
              <a:rPr lang="en-US" altLang="en-US" sz="2800" dirty="0"/>
              <a:t>Generalized linear</a:t>
            </a:r>
            <a:r>
              <a:rPr lang="en-US" altLang="en-US" sz="2800" dirty="0">
                <a:solidFill>
                  <a:srgbClr val="A50021"/>
                </a:solidFill>
              </a:rPr>
              <a:t> </a:t>
            </a:r>
            <a:r>
              <a:rPr lang="en-US" altLang="en-US" sz="2800" dirty="0"/>
              <a:t>modeling</a:t>
            </a:r>
          </a:p>
          <a:p>
            <a:pPr lvl="1" eaLnBrk="1" hangingPunct="1"/>
            <a:r>
              <a:rPr lang="en-US" altLang="en-US" sz="2400" dirty="0" err="1"/>
              <a:t>Zuur</a:t>
            </a:r>
            <a:r>
              <a:rPr lang="en-US" altLang="en-US" sz="2400" dirty="0"/>
              <a:t> et al. Chapter 6.1</a:t>
            </a:r>
          </a:p>
          <a:p>
            <a:pPr lvl="1" eaLnBrk="1" hangingPunct="1"/>
            <a:r>
              <a:rPr lang="en-US" altLang="en-US" sz="2400" dirty="0" err="1"/>
              <a:t>Venables</a:t>
            </a:r>
            <a:r>
              <a:rPr lang="en-US" altLang="en-US" sz="2400" dirty="0"/>
              <a:t> &amp; </a:t>
            </a:r>
            <a:r>
              <a:rPr lang="en-US" altLang="en-US" sz="2400" dirty="0" err="1"/>
              <a:t>Dichmont</a:t>
            </a:r>
            <a:r>
              <a:rPr lang="en-US" altLang="en-US" sz="2400" dirty="0"/>
              <a:t> (2004)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3300" y="3724275"/>
            <a:ext cx="5143500" cy="220027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Advanced Stats</a:t>
            </a:r>
          </a:p>
        </p:txBody>
      </p:sp>
      <p:sp>
        <p:nvSpPr>
          <p:cNvPr id="40963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GLM/Poisson</a:t>
            </a: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4A796BD-085A-4C20-B902-A8BEA45CA224}" type="slidenum">
              <a:rPr lang="en-US" altLang="en-US" sz="14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4096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>Poisson Regression</a:t>
            </a:r>
          </a:p>
        </p:txBody>
      </p:sp>
      <p:sp>
        <p:nvSpPr>
          <p:cNvPr id="40966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143000"/>
            <a:ext cx="4495800" cy="5257800"/>
          </a:xfrm>
        </p:spPr>
        <p:txBody>
          <a:bodyPr/>
          <a:lstStyle/>
          <a:p>
            <a:pPr eaLnBrk="1" hangingPunct="1"/>
            <a:endParaRPr lang="en-US" altLang="en-US" sz="2800"/>
          </a:p>
          <a:p>
            <a:pPr lvl="1" eaLnBrk="1" hangingPunct="1"/>
            <a:endParaRPr lang="en-US" altLang="en-US" sz="2400"/>
          </a:p>
        </p:txBody>
      </p:sp>
      <p:pic>
        <p:nvPicPr>
          <p:cNvPr id="4096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988" y="1139825"/>
            <a:ext cx="4681537" cy="467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0968" name="Object 8"/>
          <p:cNvGraphicFramePr>
            <a:graphicFrameLocks noChangeAspect="1"/>
          </p:cNvGraphicFramePr>
          <p:nvPr/>
        </p:nvGraphicFramePr>
        <p:xfrm>
          <a:off x="1592263" y="5921375"/>
          <a:ext cx="5807075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162300" imgH="228600" progId="Equation.3">
                  <p:embed/>
                </p:oleObj>
              </mc:Choice>
              <mc:Fallback>
                <p:oleObj name="Equation" r:id="rId4" imgW="3162300" imgH="2286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2263" y="5921375"/>
                        <a:ext cx="5807075" cy="420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Advanced Stats</a:t>
            </a:r>
          </a:p>
        </p:txBody>
      </p:sp>
      <p:sp>
        <p:nvSpPr>
          <p:cNvPr id="43011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GLM/Poisson</a:t>
            </a: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2D84C4A-155A-4206-86A0-D9F9EE26209D}" type="slidenum">
              <a:rPr lang="en-US" altLang="en-US" sz="14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4301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>Poisson Regression</a:t>
            </a:r>
          </a:p>
        </p:txBody>
      </p:sp>
      <p:sp>
        <p:nvSpPr>
          <p:cNvPr id="43014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143000"/>
            <a:ext cx="4495800" cy="5257800"/>
          </a:xfrm>
        </p:spPr>
        <p:txBody>
          <a:bodyPr/>
          <a:lstStyle/>
          <a:p>
            <a:pPr eaLnBrk="1" hangingPunct="1"/>
            <a:endParaRPr lang="en-US" altLang="en-US" sz="2800"/>
          </a:p>
          <a:p>
            <a:pPr lvl="1" eaLnBrk="1" hangingPunct="1"/>
            <a:endParaRPr lang="en-US" altLang="en-US" sz="2400"/>
          </a:p>
        </p:txBody>
      </p:sp>
      <p:pic>
        <p:nvPicPr>
          <p:cNvPr id="4301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30"/>
          <a:stretch>
            <a:fillRect/>
          </a:stretch>
        </p:blipFill>
        <p:spPr bwMode="auto">
          <a:xfrm>
            <a:off x="-114300" y="1082675"/>
            <a:ext cx="8558213" cy="541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016" name="Text Box 10"/>
          <p:cNvSpPr txBox="1">
            <a:spLocks noChangeArrowheads="1"/>
          </p:cNvSpPr>
          <p:nvPr/>
        </p:nvSpPr>
        <p:spPr bwMode="auto">
          <a:xfrm>
            <a:off x="309563" y="5880100"/>
            <a:ext cx="8834437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No negative fitted values, negative realizations not possible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Advanced Stats</a:t>
            </a:r>
          </a:p>
        </p:txBody>
      </p:sp>
      <p:sp>
        <p:nvSpPr>
          <p:cNvPr id="45059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GLM/Poisson</a:t>
            </a: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1B16566-4DF9-4361-86C5-212E5263256F}" type="slidenum">
              <a:rPr lang="en-US" altLang="en-US" sz="14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4506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>Poisson Regression</a:t>
            </a:r>
          </a:p>
        </p:txBody>
      </p:sp>
      <p:sp>
        <p:nvSpPr>
          <p:cNvPr id="45062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143000"/>
            <a:ext cx="4495800" cy="5257800"/>
          </a:xfrm>
        </p:spPr>
        <p:txBody>
          <a:bodyPr/>
          <a:lstStyle/>
          <a:p>
            <a:pPr eaLnBrk="1" hangingPunct="1"/>
            <a:endParaRPr lang="en-US" altLang="en-US" sz="2800"/>
          </a:p>
          <a:p>
            <a:pPr lvl="1" eaLnBrk="1" hangingPunct="1"/>
            <a:endParaRPr lang="en-US" altLang="en-US" sz="2400"/>
          </a:p>
        </p:txBody>
      </p:sp>
      <p:sp>
        <p:nvSpPr>
          <p:cNvPr id="45063" name="Rectangle 4"/>
          <p:cNvSpPr>
            <a:spLocks noChangeArrowheads="1"/>
          </p:cNvSpPr>
          <p:nvPr/>
        </p:nvSpPr>
        <p:spPr bwMode="auto">
          <a:xfrm>
            <a:off x="0" y="1143000"/>
            <a:ext cx="9144000" cy="324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cs typeface="Arial" panose="020B0604020202020204" pitchFamily="34" charset="0"/>
              </a:rPr>
              <a:t>GLM validation is similar to linear regression, but fitted values can be plotted on either the predictor scale or original scale.</a:t>
            </a:r>
          </a:p>
          <a:p>
            <a:pPr eaLnBrk="1" hangingPunct="1"/>
            <a:r>
              <a:rPr lang="en-US" altLang="en-US" sz="2400" dirty="0">
                <a:cs typeface="Arial" panose="020B0604020202020204" pitchFamily="34" charset="0"/>
              </a:rPr>
              <a:t>In non-normal GLMs, the two most important types of residuals are the deviance (</a:t>
            </a:r>
            <a:r>
              <a:rPr lang="en-US" altLang="en-US" sz="2400" i="1" dirty="0">
                <a:cs typeface="Arial" panose="020B0604020202020204" pitchFamily="34" charset="0"/>
              </a:rPr>
              <a:t>E</a:t>
            </a:r>
            <a:r>
              <a:rPr lang="en-US" altLang="en-US" sz="2400" i="1" baseline="30000" dirty="0">
                <a:cs typeface="Arial" panose="020B0604020202020204" pitchFamily="34" charset="0"/>
              </a:rPr>
              <a:t>D</a:t>
            </a:r>
            <a:r>
              <a:rPr lang="en-US" altLang="en-US" sz="2400" dirty="0">
                <a:cs typeface="Arial" panose="020B0604020202020204" pitchFamily="34" charset="0"/>
              </a:rPr>
              <a:t>) and the Pearson (</a:t>
            </a:r>
            <a:r>
              <a:rPr lang="en-US" altLang="en-US" sz="2400" i="1" dirty="0">
                <a:cs typeface="Arial" panose="020B0604020202020204" pitchFamily="34" charset="0"/>
              </a:rPr>
              <a:t>E</a:t>
            </a:r>
            <a:r>
              <a:rPr lang="en-US" altLang="en-US" sz="2400" i="1" baseline="30000" dirty="0">
                <a:cs typeface="Arial" panose="020B0604020202020204" pitchFamily="34" charset="0"/>
              </a:rPr>
              <a:t>P</a:t>
            </a:r>
            <a:r>
              <a:rPr lang="en-US" altLang="en-US" sz="2400" dirty="0">
                <a:cs typeface="Arial" panose="020B0604020202020204" pitchFamily="34" charset="0"/>
              </a:rPr>
              <a:t>) residuals:</a:t>
            </a:r>
          </a:p>
          <a:p>
            <a:pPr eaLnBrk="1" hangingPunct="1"/>
            <a:endParaRPr lang="en-US" altLang="en-US" sz="2400" dirty="0">
              <a:cs typeface="Arial" panose="020B0604020202020204" pitchFamily="34" charset="0"/>
            </a:endParaRPr>
          </a:p>
          <a:p>
            <a:pPr eaLnBrk="1" hangingPunct="1"/>
            <a:endParaRPr lang="en-US" altLang="en-US" sz="2400" dirty="0">
              <a:cs typeface="Arial" panose="020B0604020202020204" pitchFamily="34" charset="0"/>
            </a:endParaRPr>
          </a:p>
          <a:p>
            <a:pPr eaLnBrk="1" hangingPunct="1"/>
            <a:endParaRPr lang="en-US" altLang="en-US" sz="2400" dirty="0"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2400" dirty="0">
                <a:cs typeface="Arial" panose="020B0604020202020204" pitchFamily="34" charset="0"/>
              </a:rPr>
              <a:t>Where </a:t>
            </a:r>
            <a:r>
              <a:rPr lang="en-US" altLang="en-US" sz="2400" i="1" dirty="0">
                <a:cs typeface="Arial" panose="020B0604020202020204" pitchFamily="34" charset="0"/>
              </a:rPr>
              <a:t>d</a:t>
            </a:r>
            <a:r>
              <a:rPr lang="en-US" altLang="en-US" sz="2400" i="1" baseline="-25000" dirty="0">
                <a:cs typeface="Arial" panose="020B0604020202020204" pitchFamily="34" charset="0"/>
              </a:rPr>
              <a:t>i</a:t>
            </a:r>
            <a:r>
              <a:rPr lang="en-US" altLang="en-US" sz="2400" dirty="0">
                <a:cs typeface="Arial" panose="020B0604020202020204" pitchFamily="34" charset="0"/>
              </a:rPr>
              <a:t> is the contribution of the </a:t>
            </a:r>
            <a:r>
              <a:rPr lang="en-US" altLang="en-US" sz="2400" i="1" dirty="0" err="1">
                <a:cs typeface="Arial" panose="020B0604020202020204" pitchFamily="34" charset="0"/>
              </a:rPr>
              <a:t>i</a:t>
            </a:r>
            <a:r>
              <a:rPr lang="en-US" altLang="en-US" sz="2400" baseline="30000" dirty="0" err="1">
                <a:cs typeface="Arial" panose="020B0604020202020204" pitchFamily="34" charset="0"/>
              </a:rPr>
              <a:t>th</a:t>
            </a:r>
            <a:r>
              <a:rPr lang="en-US" altLang="en-US" sz="2400" dirty="0">
                <a:cs typeface="Arial" panose="020B0604020202020204" pitchFamily="34" charset="0"/>
              </a:rPr>
              <a:t> observation to the residual deviance </a:t>
            </a:r>
            <a:r>
              <a:rPr lang="en-US" altLang="en-US" sz="2400" i="1" dirty="0">
                <a:cs typeface="Arial" panose="020B0604020202020204" pitchFamily="34" charset="0"/>
              </a:rPr>
              <a:t>D</a:t>
            </a:r>
            <a:r>
              <a:rPr lang="en-US" altLang="en-US" sz="2400" dirty="0">
                <a:cs typeface="Arial" panose="020B0604020202020204" pitchFamily="34" charset="0"/>
              </a:rPr>
              <a:t>, and </a:t>
            </a:r>
            <a:r>
              <a:rPr lang="en-US" altLang="en-US" sz="2400" i="1" dirty="0">
                <a:cs typeface="Arial" panose="020B0604020202020204" pitchFamily="34" charset="0"/>
              </a:rPr>
              <a:t>µ</a:t>
            </a:r>
            <a:r>
              <a:rPr lang="en-US" altLang="en-US" sz="2400" baseline="-25000" dirty="0" err="1">
                <a:cs typeface="Arial" panose="020B0604020202020204" pitchFamily="34" charset="0"/>
              </a:rPr>
              <a:t>i</a:t>
            </a:r>
            <a:r>
              <a:rPr lang="en-US" altLang="en-US" sz="2400" dirty="0">
                <a:cs typeface="Arial" panose="020B0604020202020204" pitchFamily="34" charset="0"/>
              </a:rPr>
              <a:t> the fitted value.</a:t>
            </a:r>
          </a:p>
          <a:p>
            <a:pPr eaLnBrk="1" hangingPunct="1"/>
            <a:r>
              <a:rPr lang="en-US" altLang="en-US" sz="2400" dirty="0"/>
              <a:t>Large Pearson residuals can be due to poor model fit, misspecification, violation of independence, clustering, incorrect link function.</a:t>
            </a:r>
          </a:p>
          <a:p>
            <a:pPr lvl="1" eaLnBrk="1" hangingPunct="1">
              <a:buFontTx/>
              <a:buNone/>
            </a:pPr>
            <a:r>
              <a:rPr lang="en-US" altLang="en-US" sz="2000" dirty="0">
                <a:cs typeface="Arial" panose="020B0604020202020204" pitchFamily="34" charset="0"/>
              </a:rPr>
              <a:t>  </a:t>
            </a:r>
          </a:p>
          <a:p>
            <a:pPr lvl="1" eaLnBrk="1" hangingPunct="1">
              <a:buFontTx/>
              <a:buNone/>
            </a:pPr>
            <a:endParaRPr lang="en-US" altLang="en-US" sz="2000" dirty="0">
              <a:cs typeface="Arial" panose="020B0604020202020204" pitchFamily="34" charset="0"/>
            </a:endParaRPr>
          </a:p>
        </p:txBody>
      </p:sp>
      <p:graphicFrame>
        <p:nvGraphicFramePr>
          <p:cNvPr id="45064" name="Object 6"/>
          <p:cNvGraphicFramePr>
            <a:graphicFrameLocks noChangeAspect="1"/>
          </p:cNvGraphicFramePr>
          <p:nvPr/>
        </p:nvGraphicFramePr>
        <p:xfrm>
          <a:off x="1524000" y="2894013"/>
          <a:ext cx="6113463" cy="114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438400" imgH="457200" progId="Equation.3">
                  <p:embed/>
                </p:oleObj>
              </mc:Choice>
              <mc:Fallback>
                <p:oleObj name="Equation" r:id="rId3" imgW="2438400" imgH="4572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2894013"/>
                        <a:ext cx="6113463" cy="1146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Advanced Stats</a:t>
            </a:r>
          </a:p>
        </p:txBody>
      </p:sp>
      <p:sp>
        <p:nvSpPr>
          <p:cNvPr id="47107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GLM/Poisson</a:t>
            </a: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3E6CD9C-FE9E-4FCA-A428-0405B2EF1C15}" type="slidenum">
              <a:rPr lang="en-US" altLang="en-US" sz="14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4710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>Poisson Regression</a:t>
            </a:r>
          </a:p>
        </p:txBody>
      </p:sp>
      <p:sp>
        <p:nvSpPr>
          <p:cNvPr id="47110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143000"/>
            <a:ext cx="4495800" cy="5257800"/>
          </a:xfrm>
        </p:spPr>
        <p:txBody>
          <a:bodyPr/>
          <a:lstStyle/>
          <a:p>
            <a:pPr eaLnBrk="1" hangingPunct="1"/>
            <a:endParaRPr lang="en-US" altLang="en-US" sz="2800"/>
          </a:p>
          <a:p>
            <a:pPr lvl="1" eaLnBrk="1" hangingPunct="1"/>
            <a:endParaRPr lang="en-US" altLang="en-US" sz="2400"/>
          </a:p>
        </p:txBody>
      </p:sp>
      <p:sp>
        <p:nvSpPr>
          <p:cNvPr id="41991" name="Rectangle 8"/>
          <p:cNvSpPr>
            <a:spLocks noChangeArrowheads="1"/>
          </p:cNvSpPr>
          <p:nvPr/>
        </p:nvSpPr>
        <p:spPr bwMode="auto">
          <a:xfrm>
            <a:off x="0" y="1201738"/>
            <a:ext cx="9144000" cy="409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000" dirty="0">
                <a:solidFill>
                  <a:schemeClr val="accent2">
                    <a:lumMod val="50000"/>
                  </a:schemeClr>
                </a:solidFill>
                <a:latin typeface="Consolas" panose="020B0609020204030204" pitchFamily="49" charset="0"/>
              </a:rPr>
              <a:t>Deviance Residuals: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000" dirty="0">
                <a:solidFill>
                  <a:schemeClr val="accent2">
                    <a:lumMod val="50000"/>
                  </a:schemeClr>
                </a:solidFill>
                <a:latin typeface="Consolas" panose="020B0609020204030204" pitchFamily="49" charset="0"/>
              </a:rPr>
              <a:t>    Min       1Q   Median       3Q      Max 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000" dirty="0">
                <a:solidFill>
                  <a:schemeClr val="accent2">
                    <a:lumMod val="50000"/>
                  </a:schemeClr>
                </a:solidFill>
                <a:latin typeface="Consolas" panose="020B0609020204030204" pitchFamily="49" charset="0"/>
              </a:rPr>
              <a:t>-2.2029  -1.2432  -0.9199   0.3943   4.3256 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2000" dirty="0">
              <a:solidFill>
                <a:schemeClr val="accent2">
                  <a:lumMod val="50000"/>
                </a:schemeClr>
              </a:solidFill>
              <a:latin typeface="Consolas" panose="020B0609020204030204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000" dirty="0">
                <a:solidFill>
                  <a:schemeClr val="accent2">
                    <a:lumMod val="50000"/>
                  </a:schemeClr>
                </a:solidFill>
                <a:latin typeface="Consolas" panose="020B0609020204030204" pitchFamily="49" charset="0"/>
              </a:rPr>
              <a:t>Coefficients: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000" dirty="0">
                <a:solidFill>
                  <a:schemeClr val="accent2">
                    <a:lumMod val="50000"/>
                  </a:schemeClr>
                </a:solidFill>
                <a:latin typeface="Consolas" panose="020B0609020204030204" pitchFamily="49" charset="0"/>
              </a:rPr>
              <a:t>                Estimate    Std. Error z value   </a:t>
            </a:r>
            <a:r>
              <a:rPr lang="en-US" altLang="en-US" sz="2000" dirty="0" err="1">
                <a:solidFill>
                  <a:schemeClr val="accent2">
                    <a:lumMod val="50000"/>
                  </a:schemeClr>
                </a:solidFill>
                <a:latin typeface="Consolas" panose="020B0609020204030204" pitchFamily="49" charset="0"/>
              </a:rPr>
              <a:t>Pr</a:t>
            </a:r>
            <a:r>
              <a:rPr lang="en-US" altLang="en-US" sz="2000" dirty="0">
                <a:solidFill>
                  <a:schemeClr val="accent2">
                    <a:lumMod val="50000"/>
                  </a:schemeClr>
                </a:solidFill>
                <a:latin typeface="Consolas" panose="020B0609020204030204" pitchFamily="49" charset="0"/>
              </a:rPr>
              <a:t>(&gt;|z|)   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000" dirty="0">
                <a:solidFill>
                  <a:schemeClr val="accent2">
                    <a:lumMod val="50000"/>
                  </a:schemeClr>
                </a:solidFill>
                <a:latin typeface="Consolas" panose="020B0609020204030204" pitchFamily="49" charset="0"/>
              </a:rPr>
              <a:t>(Intercept)  1.79100    0.06329  28.297     &lt; 2e-16 ***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000" dirty="0">
                <a:solidFill>
                  <a:schemeClr val="accent2">
                    <a:lumMod val="50000"/>
                  </a:schemeClr>
                </a:solidFill>
                <a:latin typeface="Consolas" panose="020B0609020204030204" pitchFamily="49" charset="0"/>
              </a:rPr>
              <a:t>NAP          -0.55597    0.07163  -7.762     8.39e-15 ***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000" dirty="0" err="1">
                <a:solidFill>
                  <a:schemeClr val="accent2">
                    <a:lumMod val="50000"/>
                  </a:schemeClr>
                </a:solidFill>
                <a:latin typeface="Consolas" panose="020B0609020204030204" pitchFamily="49" charset="0"/>
              </a:rPr>
              <a:t>Signif</a:t>
            </a:r>
            <a:r>
              <a:rPr lang="en-US" altLang="en-US" sz="2000" dirty="0">
                <a:solidFill>
                  <a:schemeClr val="accent2">
                    <a:lumMod val="50000"/>
                  </a:schemeClr>
                </a:solidFill>
                <a:latin typeface="Consolas" panose="020B0609020204030204" pitchFamily="49" charset="0"/>
              </a:rPr>
              <a:t>. codes:  0 '***' 0.001 '**' 0.01 '*' 0.05 '.' 0.1 ' ' 1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2000" dirty="0">
              <a:solidFill>
                <a:schemeClr val="accent2">
                  <a:lumMod val="50000"/>
                </a:schemeClr>
              </a:solidFill>
              <a:latin typeface="Consolas" panose="020B0609020204030204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000" dirty="0">
                <a:solidFill>
                  <a:schemeClr val="accent2">
                    <a:lumMod val="50000"/>
                  </a:schemeClr>
                </a:solidFill>
                <a:latin typeface="Consolas" panose="020B0609020204030204" pitchFamily="49" charset="0"/>
              </a:rPr>
              <a:t>Null deviance: 179.75 on 44 degrees of freedom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000" dirty="0">
                <a:solidFill>
                  <a:schemeClr val="accent2">
                    <a:lumMod val="50000"/>
                  </a:schemeClr>
                </a:solidFill>
                <a:latin typeface="Consolas" panose="020B0609020204030204" pitchFamily="49" charset="0"/>
              </a:rPr>
              <a:t>Residual deviance: 113.18 on 43 degrees of freedom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000" dirty="0">
                <a:solidFill>
                  <a:schemeClr val="accent2">
                    <a:lumMod val="50000"/>
                  </a:schemeClr>
                </a:solidFill>
                <a:latin typeface="Consolas" panose="020B0609020204030204" pitchFamily="49" charset="0"/>
              </a:rPr>
              <a:t>AIC: 259.18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Poisson Regression</a:t>
            </a:r>
          </a:p>
        </p:txBody>
      </p:sp>
      <p:sp>
        <p:nvSpPr>
          <p:cNvPr id="49155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Advanced Stats</a:t>
            </a:r>
          </a:p>
        </p:txBody>
      </p:sp>
      <p:sp>
        <p:nvSpPr>
          <p:cNvPr id="49156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GLM/Poisson</a:t>
            </a:r>
          </a:p>
        </p:txBody>
      </p:sp>
      <p:sp>
        <p:nvSpPr>
          <p:cNvPr id="4915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06C06BF-3D95-434D-9B05-7A56C7BC860C}" type="slidenum">
              <a:rPr lang="en-US" altLang="en-US" sz="14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pic>
        <p:nvPicPr>
          <p:cNvPr id="49158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7300"/>
            <a:ext cx="8864600" cy="512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Advanced Stats</a:t>
            </a:r>
          </a:p>
        </p:txBody>
      </p:sp>
      <p:sp>
        <p:nvSpPr>
          <p:cNvPr id="50179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GLM/Poisson</a:t>
            </a: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30839DE-BD32-42FF-AF6F-29A124C227A6}" type="slidenum">
              <a:rPr lang="en-US" altLang="en-US" sz="14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5018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>Poisson Distribution</a:t>
            </a:r>
          </a:p>
        </p:txBody>
      </p:sp>
      <p:graphicFrame>
        <p:nvGraphicFramePr>
          <p:cNvPr id="50182" name="Object 14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79375" y="2965450"/>
          <a:ext cx="3783013" cy="931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701800" imgH="419100" progId="Equation.3">
                  <p:embed/>
                </p:oleObj>
              </mc:Choice>
              <mc:Fallback>
                <p:oleObj name="Equation" r:id="rId3" imgW="1701800" imgH="41910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375" y="2965450"/>
                        <a:ext cx="3783013" cy="931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8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143000"/>
            <a:ext cx="4495800" cy="1868488"/>
          </a:xfrm>
        </p:spPr>
        <p:txBody>
          <a:bodyPr/>
          <a:lstStyle/>
          <a:p>
            <a:pPr eaLnBrk="1" hangingPunct="1"/>
            <a:endParaRPr lang="en-US" altLang="en-US" sz="2800"/>
          </a:p>
          <a:p>
            <a:pPr lvl="1" eaLnBrk="1" hangingPunct="1"/>
            <a:endParaRPr lang="en-US" altLang="en-US" sz="2400"/>
          </a:p>
        </p:txBody>
      </p:sp>
      <p:sp>
        <p:nvSpPr>
          <p:cNvPr id="35848" name="Rectangle 13"/>
          <p:cNvSpPr>
            <a:spLocks noChangeArrowheads="1"/>
          </p:cNvSpPr>
          <p:nvPr/>
        </p:nvSpPr>
        <p:spPr bwMode="auto">
          <a:xfrm>
            <a:off x="0" y="1143000"/>
            <a:ext cx="3862388" cy="282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2800" dirty="0">
                <a:cs typeface="Arial" panose="020B0604020202020204" pitchFamily="34" charset="0"/>
              </a:rPr>
              <a:t>Distribution described with a single parameter (</a:t>
            </a:r>
            <a:r>
              <a:rPr lang="en-US" altLang="en-US" sz="2800" i="1" dirty="0">
                <a:cs typeface="Arial" panose="020B0604020202020204" pitchFamily="34" charset="0"/>
              </a:rPr>
              <a:t>µ</a:t>
            </a:r>
            <a:r>
              <a:rPr lang="en-US" altLang="en-US" sz="2800" dirty="0">
                <a:cs typeface="Arial" panose="020B0604020202020204" pitchFamily="34" charset="0"/>
              </a:rPr>
              <a:t>)</a:t>
            </a:r>
          </a:p>
          <a:p>
            <a:pPr eaLnBrk="1" hangingPunct="1">
              <a:defRPr/>
            </a:pPr>
            <a:endParaRPr lang="en-US" altLang="en-US" sz="2800" dirty="0"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en-US" altLang="en-US" sz="2800" dirty="0"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en-US" altLang="en-US" sz="2800" dirty="0"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en-US" altLang="en-US" sz="2800" dirty="0"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altLang="en-US" sz="2800" dirty="0">
                <a:cs typeface="Arial" panose="020B0604020202020204" pitchFamily="34" charset="0"/>
              </a:rPr>
              <a:t>Expected </a:t>
            </a:r>
            <a:r>
              <a:rPr lang="en-US" altLang="en-US" sz="2800" i="1" dirty="0">
                <a:cs typeface="Arial" panose="020B0604020202020204" pitchFamily="34" charset="0"/>
              </a:rPr>
              <a:t>Y</a:t>
            </a:r>
            <a:r>
              <a:rPr lang="en-US" altLang="en-US" sz="2800" i="1" baseline="-25000" dirty="0">
                <a:cs typeface="Arial" panose="020B0604020202020204" pitchFamily="34" charset="0"/>
              </a:rPr>
              <a:t>i</a:t>
            </a:r>
            <a:r>
              <a:rPr lang="en-US" altLang="en-US" sz="2800" dirty="0">
                <a:cs typeface="Arial" panose="020B0604020202020204" pitchFamily="34" charset="0"/>
              </a:rPr>
              <a:t> is equal to its variance: 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altLang="en-US" sz="2800" i="1" dirty="0">
                <a:cs typeface="Arial" panose="020B0604020202020204" pitchFamily="34" charset="0"/>
              </a:rPr>
              <a:t>   E</a:t>
            </a:r>
            <a:r>
              <a:rPr lang="en-US" altLang="en-US" sz="2800" dirty="0">
                <a:cs typeface="Arial" panose="020B0604020202020204" pitchFamily="34" charset="0"/>
              </a:rPr>
              <a:t>[</a:t>
            </a:r>
            <a:r>
              <a:rPr lang="en-US" altLang="en-US" sz="2800" i="1" dirty="0">
                <a:cs typeface="Arial" panose="020B0604020202020204" pitchFamily="34" charset="0"/>
              </a:rPr>
              <a:t>Y</a:t>
            </a:r>
            <a:r>
              <a:rPr lang="en-US" altLang="en-US" sz="2800" i="1" baseline="-25000" dirty="0">
                <a:cs typeface="Arial" panose="020B0604020202020204" pitchFamily="34" charset="0"/>
              </a:rPr>
              <a:t>i</a:t>
            </a:r>
            <a:r>
              <a:rPr lang="en-US" altLang="en-US" sz="2800" dirty="0">
                <a:cs typeface="Arial" panose="020B0604020202020204" pitchFamily="34" charset="0"/>
              </a:rPr>
              <a:t>] = </a:t>
            </a:r>
            <a:r>
              <a:rPr lang="en-US" altLang="en-US" sz="2800" i="1" dirty="0">
                <a:cs typeface="Arial" panose="020B0604020202020204" pitchFamily="34" charset="0"/>
              </a:rPr>
              <a:t>µ</a:t>
            </a:r>
            <a:r>
              <a:rPr lang="en-US" altLang="en-US" sz="2800" i="1" baseline="-25000" dirty="0" err="1">
                <a:cs typeface="Arial" panose="020B0604020202020204" pitchFamily="34" charset="0"/>
              </a:rPr>
              <a:t>i</a:t>
            </a:r>
            <a:r>
              <a:rPr lang="en-US" altLang="en-US" sz="2800" dirty="0">
                <a:cs typeface="Arial" panose="020B0604020202020204" pitchFamily="34" charset="0"/>
              </a:rPr>
              <a:t> = </a:t>
            </a:r>
            <a:r>
              <a:rPr lang="en-US" altLang="en-US" sz="2800" i="1" dirty="0" err="1">
                <a:cs typeface="Arial" panose="020B0604020202020204" pitchFamily="34" charset="0"/>
              </a:rPr>
              <a:t>var</a:t>
            </a:r>
            <a:r>
              <a:rPr lang="en-US" altLang="en-US" sz="2800" dirty="0">
                <a:cs typeface="Arial" panose="020B0604020202020204" pitchFamily="34" charset="0"/>
              </a:rPr>
              <a:t>(</a:t>
            </a:r>
            <a:r>
              <a:rPr lang="en-US" altLang="en-US" sz="2800" i="1" dirty="0">
                <a:cs typeface="Arial" panose="020B0604020202020204" pitchFamily="34" charset="0"/>
              </a:rPr>
              <a:t>Y</a:t>
            </a:r>
            <a:r>
              <a:rPr lang="en-US" altLang="en-US" sz="2800" i="1" baseline="-25000" dirty="0">
                <a:cs typeface="Arial" panose="020B0604020202020204" pitchFamily="34" charset="0"/>
              </a:rPr>
              <a:t>i</a:t>
            </a:r>
            <a:r>
              <a:rPr lang="en-US" altLang="en-US" sz="2800" dirty="0">
                <a:cs typeface="Arial" panose="020B0604020202020204" pitchFamily="34" charset="0"/>
              </a:rPr>
              <a:t>)</a:t>
            </a:r>
          </a:p>
        </p:txBody>
      </p:sp>
      <p:pic>
        <p:nvPicPr>
          <p:cNvPr id="50185" name="Picture 20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13200" y="1414463"/>
            <a:ext cx="4979988" cy="4972050"/>
          </a:xfrm>
          <a:noFill/>
        </p:spPr>
      </p:pic>
      <p:sp>
        <p:nvSpPr>
          <p:cNvPr id="50186" name="Text Box 22"/>
          <p:cNvSpPr txBox="1">
            <a:spLocks noChangeArrowheads="1"/>
          </p:cNvSpPr>
          <p:nvPr/>
        </p:nvSpPr>
        <p:spPr bwMode="auto">
          <a:xfrm>
            <a:off x="8262938" y="3387725"/>
            <a:ext cx="7604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i="1">
                <a:cs typeface="Arial" panose="020B0604020202020204" pitchFamily="34" charset="0"/>
              </a:rPr>
              <a:t>µ </a:t>
            </a:r>
            <a:r>
              <a:rPr lang="en-US" altLang="en-US" sz="1600">
                <a:cs typeface="Arial" panose="020B0604020202020204" pitchFamily="34" charset="0"/>
              </a:rPr>
              <a:t>= 25</a:t>
            </a:r>
          </a:p>
        </p:txBody>
      </p:sp>
      <p:sp>
        <p:nvSpPr>
          <p:cNvPr id="50187" name="Text Box 23"/>
          <p:cNvSpPr txBox="1">
            <a:spLocks noChangeArrowheads="1"/>
          </p:cNvSpPr>
          <p:nvPr/>
        </p:nvSpPr>
        <p:spPr bwMode="auto">
          <a:xfrm>
            <a:off x="6286500" y="3378200"/>
            <a:ext cx="7604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i="1">
                <a:cs typeface="Arial" panose="020B0604020202020204" pitchFamily="34" charset="0"/>
              </a:rPr>
              <a:t>µ </a:t>
            </a:r>
            <a:r>
              <a:rPr lang="en-US" altLang="en-US" sz="1600">
                <a:cs typeface="Arial" panose="020B0604020202020204" pitchFamily="34" charset="0"/>
              </a:rPr>
              <a:t>= 15</a:t>
            </a:r>
          </a:p>
        </p:txBody>
      </p:sp>
      <p:sp>
        <p:nvSpPr>
          <p:cNvPr id="50188" name="Text Box 24"/>
          <p:cNvSpPr txBox="1">
            <a:spLocks noChangeArrowheads="1"/>
          </p:cNvSpPr>
          <p:nvPr/>
        </p:nvSpPr>
        <p:spPr bwMode="auto">
          <a:xfrm>
            <a:off x="8356600" y="1425575"/>
            <a:ext cx="6477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i="1">
                <a:cs typeface="Arial" panose="020B0604020202020204" pitchFamily="34" charset="0"/>
              </a:rPr>
              <a:t>µ </a:t>
            </a:r>
            <a:r>
              <a:rPr lang="en-US" altLang="en-US" sz="1600">
                <a:cs typeface="Arial" panose="020B0604020202020204" pitchFamily="34" charset="0"/>
              </a:rPr>
              <a:t>= 5</a:t>
            </a:r>
          </a:p>
        </p:txBody>
      </p:sp>
      <p:sp>
        <p:nvSpPr>
          <p:cNvPr id="50189" name="Text Box 25"/>
          <p:cNvSpPr txBox="1">
            <a:spLocks noChangeArrowheads="1"/>
          </p:cNvSpPr>
          <p:nvPr/>
        </p:nvSpPr>
        <p:spPr bwMode="auto">
          <a:xfrm>
            <a:off x="6403975" y="1416050"/>
            <a:ext cx="6477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i="1">
                <a:cs typeface="Arial" panose="020B0604020202020204" pitchFamily="34" charset="0"/>
              </a:rPr>
              <a:t>µ </a:t>
            </a:r>
            <a:r>
              <a:rPr lang="en-US" altLang="en-US" sz="1600">
                <a:cs typeface="Arial" panose="020B0604020202020204" pitchFamily="34" charset="0"/>
              </a:rPr>
              <a:t>= 1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Advanced Stats</a:t>
            </a:r>
          </a:p>
        </p:txBody>
      </p:sp>
      <p:sp>
        <p:nvSpPr>
          <p:cNvPr id="52227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GLM/Poisson</a:t>
            </a: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A425B1F-7359-41B5-A382-923223D38546}" type="slidenum">
              <a:rPr lang="en-US" altLang="en-US" sz="14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5222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>Quasi-Poisson Distribution</a:t>
            </a:r>
          </a:p>
        </p:txBody>
      </p:sp>
      <p:sp>
        <p:nvSpPr>
          <p:cNvPr id="52230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143000"/>
            <a:ext cx="4495800" cy="5257800"/>
          </a:xfrm>
        </p:spPr>
        <p:txBody>
          <a:bodyPr/>
          <a:lstStyle/>
          <a:p>
            <a:pPr eaLnBrk="1" hangingPunct="1"/>
            <a:endParaRPr lang="en-US" altLang="en-US" sz="2800"/>
          </a:p>
          <a:p>
            <a:pPr lvl="1" eaLnBrk="1" hangingPunct="1"/>
            <a:endParaRPr lang="en-US" altLang="en-US" sz="2400"/>
          </a:p>
        </p:txBody>
      </p:sp>
      <p:sp>
        <p:nvSpPr>
          <p:cNvPr id="52231" name="Rectangle 6"/>
          <p:cNvSpPr>
            <a:spLocks noChangeArrowheads="1"/>
          </p:cNvSpPr>
          <p:nvPr/>
        </p:nvSpPr>
        <p:spPr bwMode="auto">
          <a:xfrm>
            <a:off x="0" y="1143000"/>
            <a:ext cx="9144000" cy="508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cs typeface="Arial" panose="020B0604020202020204" pitchFamily="34" charset="0"/>
              </a:rPr>
              <a:t>Increasing spread in count data can be greater than what can be modeled using the Poisson distribution</a:t>
            </a:r>
          </a:p>
          <a:p>
            <a:pPr eaLnBrk="1" hangingPunct="1"/>
            <a:r>
              <a:rPr lang="en-US" altLang="en-US" sz="2800" dirty="0">
                <a:cs typeface="Arial" panose="020B0604020202020204" pitchFamily="34" charset="0"/>
              </a:rPr>
              <a:t>We can introduce a </a:t>
            </a:r>
            <a:r>
              <a:rPr lang="en-US" altLang="en-US" sz="2800" u="sng" dirty="0">
                <a:cs typeface="Arial" panose="020B0604020202020204" pitchFamily="34" charset="0"/>
              </a:rPr>
              <a:t>dispersion parameter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l-GR" altLang="en-US" sz="2800" i="1" dirty="0">
                <a:cs typeface="Arial" panose="020B0604020202020204" pitchFamily="34" charset="0"/>
              </a:rPr>
              <a:t>ρ</a:t>
            </a:r>
            <a:r>
              <a:rPr lang="en-US" altLang="en-US" sz="2800" dirty="0">
                <a:cs typeface="Arial" panose="020B0604020202020204" pitchFamily="34" charset="0"/>
              </a:rPr>
              <a:t> such that:</a:t>
            </a:r>
          </a:p>
          <a:p>
            <a:pPr eaLnBrk="1" hangingPunct="1">
              <a:buFontTx/>
              <a:buNone/>
            </a:pPr>
            <a:r>
              <a:rPr lang="en-US" altLang="en-US" sz="2800" dirty="0">
                <a:cs typeface="Arial" panose="020B0604020202020204" pitchFamily="34" charset="0"/>
              </a:rPr>
              <a:t>   Expected </a:t>
            </a:r>
            <a:r>
              <a:rPr lang="en-US" altLang="en-US" sz="2800" i="1" dirty="0">
                <a:cs typeface="Arial" panose="020B0604020202020204" pitchFamily="34" charset="0"/>
              </a:rPr>
              <a:t>Y</a:t>
            </a:r>
            <a:r>
              <a:rPr lang="en-US" altLang="en-US" sz="2800" i="1" baseline="-25000" dirty="0">
                <a:cs typeface="Arial" panose="020B0604020202020204" pitchFamily="34" charset="0"/>
              </a:rPr>
              <a:t>i</a:t>
            </a:r>
            <a:r>
              <a:rPr lang="en-US" altLang="en-US" sz="2800" dirty="0">
                <a:cs typeface="Arial" panose="020B0604020202020204" pitchFamily="34" charset="0"/>
              </a:rPr>
              <a:t> : </a:t>
            </a:r>
            <a:r>
              <a:rPr lang="en-US" altLang="en-US" sz="2800" i="1" dirty="0">
                <a:cs typeface="Arial" panose="020B0604020202020204" pitchFamily="34" charset="0"/>
              </a:rPr>
              <a:t>E</a:t>
            </a:r>
            <a:r>
              <a:rPr lang="en-US" altLang="en-US" sz="2800" dirty="0">
                <a:cs typeface="Arial" panose="020B0604020202020204" pitchFamily="34" charset="0"/>
              </a:rPr>
              <a:t>[</a:t>
            </a:r>
            <a:r>
              <a:rPr lang="en-US" altLang="en-US" sz="2800" i="1" dirty="0">
                <a:cs typeface="Arial" panose="020B0604020202020204" pitchFamily="34" charset="0"/>
              </a:rPr>
              <a:t>Y</a:t>
            </a:r>
            <a:r>
              <a:rPr lang="en-US" altLang="en-US" sz="2800" i="1" baseline="-25000" dirty="0">
                <a:cs typeface="Arial" panose="020B0604020202020204" pitchFamily="34" charset="0"/>
              </a:rPr>
              <a:t>i</a:t>
            </a:r>
            <a:r>
              <a:rPr lang="en-US" altLang="en-US" sz="2800" dirty="0">
                <a:cs typeface="Arial" panose="020B0604020202020204" pitchFamily="34" charset="0"/>
              </a:rPr>
              <a:t>] = </a:t>
            </a:r>
            <a:r>
              <a:rPr lang="en-US" altLang="en-US" sz="2800" i="1" dirty="0">
                <a:cs typeface="Arial" panose="020B0604020202020204" pitchFamily="34" charset="0"/>
              </a:rPr>
              <a:t>µ</a:t>
            </a:r>
            <a:r>
              <a:rPr lang="en-US" altLang="en-US" sz="2800" i="1" baseline="-25000" dirty="0" err="1">
                <a:cs typeface="Arial" panose="020B0604020202020204" pitchFamily="34" charset="0"/>
              </a:rPr>
              <a:t>i</a:t>
            </a:r>
            <a:r>
              <a:rPr lang="en-US" altLang="en-US" sz="2800" dirty="0">
                <a:cs typeface="Arial" panose="020B0604020202020204" pitchFamily="34" charset="0"/>
              </a:rPr>
              <a:t>  and variance: </a:t>
            </a:r>
            <a:r>
              <a:rPr lang="en-US" altLang="en-US" sz="2800" i="1" dirty="0" err="1">
                <a:cs typeface="Arial" panose="020B0604020202020204" pitchFamily="34" charset="0"/>
              </a:rPr>
              <a:t>var</a:t>
            </a:r>
            <a:r>
              <a:rPr lang="en-US" altLang="en-US" sz="2800" dirty="0">
                <a:cs typeface="Arial" panose="020B0604020202020204" pitchFamily="34" charset="0"/>
              </a:rPr>
              <a:t>(</a:t>
            </a:r>
            <a:r>
              <a:rPr lang="en-US" altLang="en-US" sz="2800" i="1" dirty="0">
                <a:cs typeface="Arial" panose="020B0604020202020204" pitchFamily="34" charset="0"/>
              </a:rPr>
              <a:t>Y</a:t>
            </a:r>
            <a:r>
              <a:rPr lang="en-US" altLang="en-US" sz="2800" i="1" baseline="-25000" dirty="0">
                <a:cs typeface="Arial" panose="020B0604020202020204" pitchFamily="34" charset="0"/>
              </a:rPr>
              <a:t>i</a:t>
            </a:r>
            <a:r>
              <a:rPr lang="en-US" altLang="en-US" sz="2800" dirty="0">
                <a:cs typeface="Arial" panose="020B0604020202020204" pitchFamily="34" charset="0"/>
              </a:rPr>
              <a:t>) = </a:t>
            </a:r>
            <a:r>
              <a:rPr lang="el-GR" altLang="en-US" sz="2800" i="1" dirty="0">
                <a:cs typeface="Arial" panose="020B0604020202020204" pitchFamily="34" charset="0"/>
              </a:rPr>
              <a:t>ρ</a:t>
            </a:r>
            <a:r>
              <a:rPr lang="en-US" altLang="en-US" sz="2800" i="1" dirty="0">
                <a:cs typeface="Arial" panose="020B0604020202020204" pitchFamily="34" charset="0"/>
              </a:rPr>
              <a:t>µ</a:t>
            </a:r>
            <a:r>
              <a:rPr lang="en-US" altLang="en-US" sz="2800" i="1" baseline="-25000" dirty="0" err="1">
                <a:cs typeface="Arial" panose="020B0604020202020204" pitchFamily="34" charset="0"/>
              </a:rPr>
              <a:t>i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</a:p>
          <a:p>
            <a:pPr eaLnBrk="1" hangingPunct="1"/>
            <a:r>
              <a:rPr lang="el-GR" altLang="en-US" sz="2800" i="1" dirty="0">
                <a:cs typeface="Arial" panose="020B0604020202020204" pitchFamily="34" charset="0"/>
              </a:rPr>
              <a:t>ρ</a:t>
            </a:r>
            <a:r>
              <a:rPr lang="en-US" altLang="en-US" sz="2800" i="1" dirty="0">
                <a:cs typeface="Arial" panose="020B0604020202020204" pitchFamily="34" charset="0"/>
              </a:rPr>
              <a:t> </a:t>
            </a:r>
            <a:r>
              <a:rPr lang="en-US" altLang="en-US" sz="2800" dirty="0">
                <a:cs typeface="Arial" panose="020B0604020202020204" pitchFamily="34" charset="0"/>
              </a:rPr>
              <a:t>&gt; 1, allows for more spread, </a:t>
            </a:r>
            <a:r>
              <a:rPr lang="en-US" altLang="en-US" sz="2800" dirty="0" err="1">
                <a:cs typeface="Arial" panose="020B0604020202020204" pitchFamily="34" charset="0"/>
              </a:rPr>
              <a:t>overdispersion</a:t>
            </a:r>
            <a:endParaRPr lang="en-US" altLang="en-US" sz="2800" dirty="0">
              <a:cs typeface="Arial" panose="020B0604020202020204" pitchFamily="34" charset="0"/>
            </a:endParaRPr>
          </a:p>
          <a:p>
            <a:pPr eaLnBrk="1" hangingPunct="1"/>
            <a:r>
              <a:rPr lang="el-GR" altLang="en-US" sz="2800" i="1" dirty="0">
                <a:cs typeface="Arial" panose="020B0604020202020204" pitchFamily="34" charset="0"/>
              </a:rPr>
              <a:t>ρ</a:t>
            </a:r>
            <a:r>
              <a:rPr lang="en-US" altLang="en-US" sz="2800" i="1" dirty="0">
                <a:cs typeface="Arial" panose="020B0604020202020204" pitchFamily="34" charset="0"/>
              </a:rPr>
              <a:t> </a:t>
            </a:r>
            <a:r>
              <a:rPr lang="en-US" altLang="en-US" sz="2800" dirty="0">
                <a:cs typeface="Arial" panose="020B0604020202020204" pitchFamily="34" charset="0"/>
              </a:rPr>
              <a:t>&lt; 1, </a:t>
            </a:r>
            <a:r>
              <a:rPr lang="en-US" altLang="en-US" sz="2800" dirty="0" err="1">
                <a:cs typeface="Arial" panose="020B0604020202020204" pitchFamily="34" charset="0"/>
              </a:rPr>
              <a:t>underdispersion</a:t>
            </a:r>
            <a:endParaRPr lang="en-US" altLang="en-US" sz="2800" dirty="0"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2800" dirty="0">
                <a:cs typeface="Arial" panose="020B0604020202020204" pitchFamily="34" charset="0"/>
              </a:rPr>
              <a:t>Poisson regression with a dispersion parameter is called quasi-likelihood or quasi-Poisson</a:t>
            </a:r>
          </a:p>
        </p:txBody>
      </p:sp>
      <p:graphicFrame>
        <p:nvGraphicFramePr>
          <p:cNvPr id="52232" name="Object 6"/>
          <p:cNvGraphicFramePr>
            <a:graphicFrameLocks noChangeAspect="1"/>
          </p:cNvGraphicFramePr>
          <p:nvPr/>
        </p:nvGraphicFramePr>
        <p:xfrm>
          <a:off x="2590800" y="5002213"/>
          <a:ext cx="3030538" cy="1379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422400" imgH="647700" progId="Equation.3">
                  <p:embed/>
                </p:oleObj>
              </mc:Choice>
              <mc:Fallback>
                <p:oleObj name="Equation" r:id="rId3" imgW="1422400" imgH="6477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5002213"/>
                        <a:ext cx="3030538" cy="1379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Advanced Stats</a:t>
            </a:r>
          </a:p>
        </p:txBody>
      </p:sp>
      <p:sp>
        <p:nvSpPr>
          <p:cNvPr id="54275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GLM/Poisson</a:t>
            </a: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E145C07-8D6A-415E-988A-74168AC6F1D1}" type="slidenum">
              <a:rPr lang="en-US" altLang="en-US" sz="14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5427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>Quasi-Poisson Regression</a:t>
            </a:r>
          </a:p>
        </p:txBody>
      </p:sp>
      <p:sp>
        <p:nvSpPr>
          <p:cNvPr id="54278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143000"/>
            <a:ext cx="4495800" cy="5257800"/>
          </a:xfrm>
        </p:spPr>
        <p:txBody>
          <a:bodyPr/>
          <a:lstStyle/>
          <a:p>
            <a:pPr eaLnBrk="1" hangingPunct="1"/>
            <a:endParaRPr lang="en-US" altLang="en-US" sz="2800"/>
          </a:p>
          <a:p>
            <a:pPr lvl="1" eaLnBrk="1" hangingPunct="1"/>
            <a:endParaRPr lang="en-US" altLang="en-US" sz="2400"/>
          </a:p>
        </p:txBody>
      </p:sp>
      <p:sp>
        <p:nvSpPr>
          <p:cNvPr id="54279" name="Rectangle 4"/>
          <p:cNvSpPr>
            <a:spLocks noChangeArrowheads="1"/>
          </p:cNvSpPr>
          <p:nvPr/>
        </p:nvSpPr>
        <p:spPr bwMode="auto">
          <a:xfrm>
            <a:off x="152400" y="1295400"/>
            <a:ext cx="8991600" cy="104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cs typeface="Arial" panose="020B0604020202020204" pitchFamily="34" charset="0"/>
              </a:rPr>
              <a:t>Corrected for overdispersion (</a:t>
            </a:r>
            <a:r>
              <a:rPr lang="el-GR" altLang="en-US" sz="2800" i="1"/>
              <a:t>ρ</a:t>
            </a:r>
            <a:r>
              <a:rPr lang="en-US" altLang="en-US" sz="2800"/>
              <a:t> = 3.04):</a:t>
            </a:r>
            <a:endParaRPr lang="en-US" altLang="en-US" sz="2800">
              <a:cs typeface="Arial" panose="020B0604020202020204" pitchFamily="34" charset="0"/>
            </a:endParaRPr>
          </a:p>
          <a:p>
            <a:pPr lvl="1" eaLnBrk="1" hangingPunct="1"/>
            <a:endParaRPr lang="en-US" altLang="en-US" sz="2400" i="1">
              <a:cs typeface="Arial" panose="020B0604020202020204" pitchFamily="34" charset="0"/>
            </a:endParaRPr>
          </a:p>
        </p:txBody>
      </p:sp>
      <p:sp>
        <p:nvSpPr>
          <p:cNvPr id="46089" name="Text Box 6"/>
          <p:cNvSpPr txBox="1">
            <a:spLocks noChangeArrowheads="1"/>
          </p:cNvSpPr>
          <p:nvPr/>
        </p:nvSpPr>
        <p:spPr bwMode="auto">
          <a:xfrm>
            <a:off x="152400" y="1719263"/>
            <a:ext cx="8940800" cy="147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800" dirty="0" err="1">
                <a:solidFill>
                  <a:schemeClr val="accent2">
                    <a:lumMod val="50000"/>
                  </a:schemeClr>
                </a:solidFill>
                <a:latin typeface="Consolas" panose="020B0609020204030204" pitchFamily="49" charset="0"/>
              </a:rPr>
              <a:t>glm</a:t>
            </a:r>
            <a:r>
              <a:rPr lang="en-US" altLang="en-US" sz="1800" dirty="0">
                <a:solidFill>
                  <a:schemeClr val="accent2">
                    <a:lumMod val="50000"/>
                  </a:schemeClr>
                </a:solidFill>
                <a:latin typeface="Consolas" panose="020B0609020204030204" pitchFamily="49" charset="0"/>
              </a:rPr>
              <a:t>(formula = Richness ~ NAP, </a:t>
            </a:r>
            <a:r>
              <a:rPr lang="en-US" altLang="en-US" sz="1800" b="1" dirty="0">
                <a:solidFill>
                  <a:schemeClr val="accent2">
                    <a:lumMod val="50000"/>
                  </a:schemeClr>
                </a:solidFill>
                <a:latin typeface="Consolas" panose="020B0609020204030204" pitchFamily="49" charset="0"/>
              </a:rPr>
              <a:t>family = </a:t>
            </a:r>
            <a:r>
              <a:rPr lang="en-US" altLang="en-US" sz="1800" b="1" dirty="0" err="1">
                <a:solidFill>
                  <a:schemeClr val="accent2">
                    <a:lumMod val="50000"/>
                  </a:schemeClr>
                </a:solidFill>
                <a:latin typeface="Consolas" panose="020B0609020204030204" pitchFamily="49" charset="0"/>
              </a:rPr>
              <a:t>quasipoisson</a:t>
            </a:r>
            <a:r>
              <a:rPr lang="en-US" altLang="en-US" sz="1800" dirty="0">
                <a:solidFill>
                  <a:schemeClr val="accent2">
                    <a:lumMod val="50000"/>
                  </a:schemeClr>
                </a:solidFill>
                <a:latin typeface="Consolas" panose="020B0609020204030204" pitchFamily="49" charset="0"/>
              </a:rPr>
              <a:t>, data = RIKZ)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800" dirty="0">
                <a:solidFill>
                  <a:schemeClr val="accent2">
                    <a:lumMod val="50000"/>
                  </a:schemeClr>
                </a:solidFill>
                <a:latin typeface="Consolas" panose="020B0609020204030204" pitchFamily="49" charset="0"/>
              </a:rPr>
              <a:t>Coefficients: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800" dirty="0">
                <a:solidFill>
                  <a:schemeClr val="accent2">
                    <a:lumMod val="50000"/>
                  </a:schemeClr>
                </a:solidFill>
                <a:latin typeface="Consolas" panose="020B0609020204030204" pitchFamily="49" charset="0"/>
              </a:rPr>
              <a:t>                 Estimate Std. Error t value </a:t>
            </a:r>
            <a:r>
              <a:rPr lang="en-US" altLang="en-US" sz="1800" dirty="0" err="1">
                <a:solidFill>
                  <a:schemeClr val="accent2">
                    <a:lumMod val="50000"/>
                  </a:schemeClr>
                </a:solidFill>
                <a:latin typeface="Consolas" panose="020B0609020204030204" pitchFamily="49" charset="0"/>
              </a:rPr>
              <a:t>Pr</a:t>
            </a:r>
            <a:r>
              <a:rPr lang="en-US" altLang="en-US" sz="1800" dirty="0">
                <a:solidFill>
                  <a:schemeClr val="accent2">
                    <a:lumMod val="50000"/>
                  </a:schemeClr>
                </a:solidFill>
                <a:latin typeface="Consolas" panose="020B0609020204030204" pitchFamily="49" charset="0"/>
              </a:rPr>
              <a:t>(&gt;|t|)   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800" dirty="0">
                <a:solidFill>
                  <a:schemeClr val="accent2">
                    <a:lumMod val="50000"/>
                  </a:schemeClr>
                </a:solidFill>
                <a:latin typeface="Consolas" panose="020B0609020204030204" pitchFamily="49" charset="0"/>
              </a:rPr>
              <a:t>(Intercept)   1.7910     0.1104  16.218  &lt; 2e-16 ***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800" dirty="0">
                <a:solidFill>
                  <a:schemeClr val="accent2">
                    <a:lumMod val="50000"/>
                  </a:schemeClr>
                </a:solidFill>
                <a:latin typeface="Consolas" panose="020B0609020204030204" pitchFamily="49" charset="0"/>
              </a:rPr>
              <a:t>NAP            -0.5560     0.1250  -4.448 6.02e-05 ***</a:t>
            </a:r>
          </a:p>
        </p:txBody>
      </p:sp>
      <p:pic>
        <p:nvPicPr>
          <p:cNvPr id="5428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325" y="2495550"/>
            <a:ext cx="4130675" cy="412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4282" name="Rectangle 10"/>
          <p:cNvSpPr>
            <a:spLocks noChangeArrowheads="1"/>
          </p:cNvSpPr>
          <p:nvPr/>
        </p:nvSpPr>
        <p:spPr bwMode="auto">
          <a:xfrm>
            <a:off x="101600" y="3632200"/>
            <a:ext cx="8991600" cy="104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cs typeface="Arial" panose="020B0604020202020204" pitchFamily="34" charset="0"/>
              </a:rPr>
              <a:t>Greater standard error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Quasi-Poisson Regression</a:t>
            </a:r>
          </a:p>
        </p:txBody>
      </p:sp>
      <p:sp>
        <p:nvSpPr>
          <p:cNvPr id="56323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Advanced Stats</a:t>
            </a:r>
          </a:p>
        </p:txBody>
      </p:sp>
      <p:sp>
        <p:nvSpPr>
          <p:cNvPr id="56324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GLM/Poisson</a:t>
            </a:r>
          </a:p>
        </p:txBody>
      </p:sp>
      <p:sp>
        <p:nvSpPr>
          <p:cNvPr id="5632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9F525B4-5F2F-4139-A9BC-F5E0743F6BE0}" type="slidenum">
              <a:rPr lang="en-US" altLang="en-US" sz="14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pic>
        <p:nvPicPr>
          <p:cNvPr id="5632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8985250" cy="519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29E8F0-6CA8-F650-0118-B690FC9BEE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9D0D190-116E-7249-1969-92E1ED61E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Randomized quantile residuals via </a:t>
            </a:r>
            <a:r>
              <a:rPr lang="en-US" sz="3200" dirty="0" err="1"/>
              <a:t>DHARMa</a:t>
            </a:r>
            <a:endParaRPr lang="en-US" sz="320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C2FF5A-AFBE-1CAE-6DAB-82FE8210F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Advanced Stats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EA793F-EC9D-158F-8569-FEFFBE1FA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GLM/Poisson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C228E6-66C2-309C-4932-A17E058AE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279A2-C3A6-46F8-97CA-7851F927AEB5}" type="slidenum">
              <a:rPr lang="en-US" altLang="en-US" smtClean="0"/>
              <a:pPr>
                <a:defRPr/>
              </a:pPr>
              <a:t>29</a:t>
            </a:fld>
            <a:endParaRPr lang="en-US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CF7ED9-B220-9480-EBAA-1A1E6455B4E9}"/>
              </a:ext>
            </a:extLst>
          </p:cNvPr>
          <p:cNvSpPr txBox="1"/>
          <p:nvPr/>
        </p:nvSpPr>
        <p:spPr>
          <a:xfrm>
            <a:off x="4802011" y="804017"/>
            <a:ext cx="5829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DHARMa package vignette; Hartig, 2024</a:t>
            </a:r>
            <a:endParaRPr lang="en-US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E7003DD1-8C11-CE66-35C4-4D367DF490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739" y="1809234"/>
            <a:ext cx="4576939" cy="316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C01424AC-5303-7C85-6869-F2DDE9AA80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956" y="1660009"/>
            <a:ext cx="4971344" cy="344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4B533C4-9EFB-8CB9-38AB-C4524E8614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0756" y="5740515"/>
            <a:ext cx="7772400" cy="103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295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Advanced Stats</a:t>
            </a:r>
          </a:p>
        </p:txBody>
      </p:sp>
      <p:sp>
        <p:nvSpPr>
          <p:cNvPr id="10243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GLM/Poisson</a:t>
            </a:r>
          </a:p>
        </p:txBody>
      </p:sp>
      <p:sp>
        <p:nvSpPr>
          <p:cNvPr id="1024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8A2F541-C1CF-48AE-B134-435321B3AF3F}" type="slidenum">
              <a:rPr lang="en-US" altLang="en-US" sz="14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Approach to Advanced Methods</a:t>
            </a:r>
          </a:p>
        </p:txBody>
      </p:sp>
      <p:pic>
        <p:nvPicPr>
          <p:cNvPr id="10246" name="Picture 2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8" y="1438275"/>
            <a:ext cx="8612187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Generalized Linear Models in R</a:t>
            </a:r>
          </a:p>
        </p:txBody>
      </p:sp>
      <p:sp>
        <p:nvSpPr>
          <p:cNvPr id="57347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Advanced Stats</a:t>
            </a:r>
          </a:p>
        </p:txBody>
      </p:sp>
      <p:sp>
        <p:nvSpPr>
          <p:cNvPr id="57348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GLM/Poisson</a:t>
            </a:r>
          </a:p>
        </p:txBody>
      </p:sp>
      <p:sp>
        <p:nvSpPr>
          <p:cNvPr id="5734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D3C9012-C485-4890-B4D4-499549B462B4}" type="slidenum">
              <a:rPr lang="en-US" altLang="en-US" sz="14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30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pic>
        <p:nvPicPr>
          <p:cNvPr id="57350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1141413"/>
            <a:ext cx="8829675" cy="524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Advanced Stats</a:t>
            </a:r>
          </a:p>
        </p:txBody>
      </p:sp>
      <p:sp>
        <p:nvSpPr>
          <p:cNvPr id="58371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GLM/Poisson</a:t>
            </a: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FCE0770-06A9-4142-A84E-00794646AA14}" type="slidenum">
              <a:rPr lang="en-US" altLang="en-US" sz="14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31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5837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>Full Model and Nested Models</a:t>
            </a:r>
          </a:p>
        </p:txBody>
      </p:sp>
      <p:sp>
        <p:nvSpPr>
          <p:cNvPr id="58374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143000"/>
            <a:ext cx="4495800" cy="5257800"/>
          </a:xfrm>
        </p:spPr>
        <p:txBody>
          <a:bodyPr/>
          <a:lstStyle/>
          <a:p>
            <a:pPr eaLnBrk="1" hangingPunct="1"/>
            <a:endParaRPr lang="en-US" altLang="en-US" sz="2800"/>
          </a:p>
          <a:p>
            <a:pPr lvl="1" eaLnBrk="1" hangingPunct="1"/>
            <a:endParaRPr lang="en-US" altLang="en-US" sz="2400"/>
          </a:p>
        </p:txBody>
      </p:sp>
      <p:sp>
        <p:nvSpPr>
          <p:cNvPr id="58375" name="Rectangle 4"/>
          <p:cNvSpPr>
            <a:spLocks noChangeArrowheads="1"/>
          </p:cNvSpPr>
          <p:nvPr/>
        </p:nvSpPr>
        <p:spPr bwMode="auto">
          <a:xfrm>
            <a:off x="0" y="1295399"/>
            <a:ext cx="9144000" cy="5478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buFontTx/>
              <a:buNone/>
            </a:pPr>
            <a:r>
              <a:rPr lang="en-US" altLang="en-US" sz="3200" dirty="0"/>
              <a:t>Deviance:</a:t>
            </a:r>
          </a:p>
          <a:p>
            <a:pPr lvl="1" eaLnBrk="1" hangingPunct="1"/>
            <a:r>
              <a:rPr lang="en-US" altLang="en-US" dirty="0">
                <a:cs typeface="Arial" panose="020B0604020202020204" pitchFamily="34" charset="0"/>
              </a:rPr>
              <a:t>Deviance is GLM equivalent of Sums of Squares</a:t>
            </a:r>
          </a:p>
          <a:p>
            <a:pPr lvl="1" eaLnBrk="1" hangingPunct="1"/>
            <a:r>
              <a:rPr lang="en-US" altLang="en-US" dirty="0">
                <a:cs typeface="Arial" panose="020B0604020202020204" pitchFamily="34" charset="0"/>
              </a:rPr>
              <a:t>Residual deviance </a:t>
            </a:r>
            <a:r>
              <a:rPr lang="en-US" altLang="en-US" i="1" dirty="0">
                <a:cs typeface="Arial" panose="020B0604020202020204" pitchFamily="34" charset="0"/>
              </a:rPr>
              <a:t>D</a:t>
            </a:r>
            <a:r>
              <a:rPr lang="en-US" altLang="en-US" dirty="0">
                <a:cs typeface="Arial" panose="020B0604020202020204" pitchFamily="34" charset="0"/>
              </a:rPr>
              <a:t> is GLM equivalent of residual Sums of Squares.</a:t>
            </a:r>
          </a:p>
          <a:p>
            <a:pPr lvl="1" eaLnBrk="1" hangingPunct="1"/>
            <a:r>
              <a:rPr lang="en-US" altLang="en-US" dirty="0">
                <a:cs typeface="Arial" panose="020B0604020202020204" pitchFamily="34" charset="0"/>
              </a:rPr>
              <a:t>Something like  -2 ln L (but not quite, depending on the distribution, see </a:t>
            </a:r>
            <a:r>
              <a:rPr lang="en-US" altLang="en-US" dirty="0" err="1">
                <a:cs typeface="Arial" panose="020B0604020202020204" pitchFamily="34" charset="0"/>
              </a:rPr>
              <a:t>Venables</a:t>
            </a:r>
            <a:r>
              <a:rPr lang="en-US" altLang="en-US" dirty="0">
                <a:cs typeface="Arial" panose="020B0604020202020204" pitchFamily="34" charset="0"/>
              </a:rPr>
              <a:t> and </a:t>
            </a:r>
            <a:r>
              <a:rPr lang="en-US" altLang="en-US" dirty="0" err="1">
                <a:cs typeface="Arial" panose="020B0604020202020204" pitchFamily="34" charset="0"/>
              </a:rPr>
              <a:t>Dichmont</a:t>
            </a:r>
            <a:r>
              <a:rPr lang="en-US" altLang="en-US" dirty="0">
                <a:cs typeface="Arial" panose="020B0604020202020204" pitchFamily="34" charset="0"/>
              </a:rPr>
              <a:t> 2004)</a:t>
            </a:r>
          </a:p>
          <a:p>
            <a:pPr lvl="1" eaLnBrk="1" hangingPunct="1"/>
            <a:r>
              <a:rPr lang="en-US" altLang="en-US" dirty="0">
                <a:cs typeface="Arial" panose="020B0604020202020204" pitchFamily="34" charset="0"/>
              </a:rPr>
              <a:t>Most useful for comparison of two nested models</a:t>
            </a:r>
          </a:p>
          <a:p>
            <a:pPr lvl="1" eaLnBrk="1" hangingPunct="1"/>
            <a:r>
              <a:rPr lang="en-US" altLang="en-US" dirty="0">
                <a:cs typeface="Arial" panose="020B0604020202020204" pitchFamily="34" charset="0"/>
              </a:rPr>
              <a:t>Example: fit Poisson model to RIKZ data where exposure and week are nominal variables.</a:t>
            </a:r>
          </a:p>
          <a:p>
            <a:pPr lvl="1" eaLnBrk="1" hangingPunct="1"/>
            <a:r>
              <a:rPr lang="en-US" altLang="en-US" dirty="0">
                <a:cs typeface="Arial" panose="020B0604020202020204" pitchFamily="34" charset="0"/>
              </a:rPr>
              <a:t>Compare model 1 with NAP, Exposure, and Week to model 2 with NAP and Week.</a:t>
            </a:r>
          </a:p>
          <a:p>
            <a:pPr lvl="1" eaLnBrk="1" hangingPunct="1"/>
            <a:endParaRPr lang="en-US" altLang="en-US" sz="2400" dirty="0">
              <a:cs typeface="Arial" panose="020B0604020202020204" pitchFamily="34" charset="0"/>
            </a:endParaRPr>
          </a:p>
          <a:p>
            <a:pPr lvl="1" eaLnBrk="1" hangingPunct="1"/>
            <a:endParaRPr lang="en-US" altLang="en-US" sz="2400" i="1" dirty="0"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Advanced Stats</a:t>
            </a:r>
          </a:p>
        </p:txBody>
      </p:sp>
      <p:sp>
        <p:nvSpPr>
          <p:cNvPr id="60419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GLM/Poisson</a:t>
            </a: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CDEED9B-B7A8-4AC5-8C3F-8E773D682AFC}" type="slidenum">
              <a:rPr lang="en-US" altLang="en-US" sz="14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32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6042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>Full Poisson Model</a:t>
            </a:r>
          </a:p>
        </p:txBody>
      </p:sp>
      <p:sp>
        <p:nvSpPr>
          <p:cNvPr id="60422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143000"/>
            <a:ext cx="4495800" cy="5257800"/>
          </a:xfrm>
        </p:spPr>
        <p:txBody>
          <a:bodyPr/>
          <a:lstStyle/>
          <a:p>
            <a:pPr eaLnBrk="1" hangingPunct="1"/>
            <a:endParaRPr lang="en-US" altLang="en-US" sz="2800"/>
          </a:p>
          <a:p>
            <a:pPr lvl="1" eaLnBrk="1" hangingPunct="1"/>
            <a:endParaRPr lang="en-US" altLang="en-US" sz="2400"/>
          </a:p>
        </p:txBody>
      </p:sp>
      <p:graphicFrame>
        <p:nvGraphicFramePr>
          <p:cNvPr id="60423" name="Object 5"/>
          <p:cNvGraphicFramePr>
            <a:graphicFrameLocks noChangeAspect="1"/>
          </p:cNvGraphicFramePr>
          <p:nvPr/>
        </p:nvGraphicFramePr>
        <p:xfrm>
          <a:off x="150813" y="1476375"/>
          <a:ext cx="8842375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216400" imgH="228600" progId="Equation.3">
                  <p:embed/>
                </p:oleObj>
              </mc:Choice>
              <mc:Fallback>
                <p:oleObj name="Equation" r:id="rId3" imgW="4216400" imgH="228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813" y="1476375"/>
                        <a:ext cx="8842375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84" name="Rectangle 6"/>
          <p:cNvSpPr>
            <a:spLocks noChangeArrowheads="1"/>
          </p:cNvSpPr>
          <p:nvPr/>
        </p:nvSpPr>
        <p:spPr bwMode="auto">
          <a:xfrm>
            <a:off x="0" y="2132013"/>
            <a:ext cx="91440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000" dirty="0">
                <a:solidFill>
                  <a:schemeClr val="accent2">
                    <a:lumMod val="50000"/>
                  </a:schemeClr>
                </a:solidFill>
                <a:latin typeface="Consolas" panose="020B0609020204030204" pitchFamily="49" charset="0"/>
              </a:rPr>
              <a:t>&gt; RIKZ_poisson.1 &lt;- </a:t>
            </a:r>
            <a:r>
              <a:rPr lang="en-US" altLang="en-US" sz="2000" dirty="0" err="1">
                <a:solidFill>
                  <a:schemeClr val="accent2">
                    <a:lumMod val="50000"/>
                  </a:schemeClr>
                </a:solidFill>
                <a:latin typeface="Consolas" panose="020B0609020204030204" pitchFamily="49" charset="0"/>
              </a:rPr>
              <a:t>glm</a:t>
            </a:r>
            <a:r>
              <a:rPr lang="en-US" altLang="en-US" sz="2000" dirty="0">
                <a:solidFill>
                  <a:schemeClr val="accent2">
                    <a:lumMod val="50000"/>
                  </a:schemeClr>
                </a:solidFill>
                <a:latin typeface="Consolas" panose="020B0609020204030204" pitchFamily="49" charset="0"/>
              </a:rPr>
              <a:t>(Richness ~  NAP</a:t>
            </a:r>
            <a:r>
              <a:rPr lang="en-US" altLang="en-US" sz="2000" b="1" dirty="0">
                <a:solidFill>
                  <a:schemeClr val="accent2">
                    <a:lumMod val="50000"/>
                  </a:schemeClr>
                </a:solidFill>
                <a:latin typeface="Consolas" panose="020B0609020204030204" pitchFamily="49" charset="0"/>
              </a:rPr>
              <a:t> + factor(week) + factor(exposure), </a:t>
            </a:r>
            <a:r>
              <a:rPr lang="en-US" altLang="en-US" sz="2000" dirty="0">
                <a:solidFill>
                  <a:schemeClr val="accent2">
                    <a:lumMod val="50000"/>
                  </a:schemeClr>
                </a:solidFill>
                <a:latin typeface="Consolas" panose="020B0609020204030204" pitchFamily="49" charset="0"/>
              </a:rPr>
              <a:t>data = RIKZ, family = </a:t>
            </a:r>
            <a:r>
              <a:rPr lang="en-US" altLang="en-US" sz="2000" dirty="0" err="1">
                <a:solidFill>
                  <a:schemeClr val="accent2">
                    <a:lumMod val="50000"/>
                  </a:schemeClr>
                </a:solidFill>
                <a:latin typeface="Consolas" panose="020B0609020204030204" pitchFamily="49" charset="0"/>
              </a:rPr>
              <a:t>poisson</a:t>
            </a:r>
            <a:r>
              <a:rPr lang="en-US" altLang="en-US" sz="2000" dirty="0">
                <a:solidFill>
                  <a:schemeClr val="accent2">
                    <a:lumMod val="50000"/>
                  </a:schemeClr>
                </a:solidFill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0" y="3152775"/>
            <a:ext cx="9144000" cy="286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000" dirty="0">
                <a:solidFill>
                  <a:schemeClr val="accent2">
                    <a:lumMod val="50000"/>
                  </a:schemeClr>
                </a:solidFill>
                <a:latin typeface="Consolas" panose="020B0609020204030204" pitchFamily="49" charset="0"/>
              </a:rPr>
              <a:t>Coefficients: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000" dirty="0">
                <a:solidFill>
                  <a:schemeClr val="accent2">
                    <a:lumMod val="50000"/>
                  </a:schemeClr>
                </a:solidFill>
                <a:latin typeface="Consolas" panose="020B0609020204030204" pitchFamily="49" charset="0"/>
              </a:rPr>
              <a:t>                    Estimate  Std. Error z value   </a:t>
            </a:r>
            <a:r>
              <a:rPr lang="en-US" altLang="en-US" sz="2000" dirty="0" err="1">
                <a:solidFill>
                  <a:schemeClr val="accent2">
                    <a:lumMod val="50000"/>
                  </a:schemeClr>
                </a:solidFill>
                <a:latin typeface="Consolas" panose="020B0609020204030204" pitchFamily="49" charset="0"/>
              </a:rPr>
              <a:t>Pr</a:t>
            </a:r>
            <a:r>
              <a:rPr lang="en-US" altLang="en-US" sz="2000" dirty="0">
                <a:solidFill>
                  <a:schemeClr val="accent2">
                    <a:lumMod val="50000"/>
                  </a:schemeClr>
                </a:solidFill>
                <a:latin typeface="Consolas" panose="020B0609020204030204" pitchFamily="49" charset="0"/>
              </a:rPr>
              <a:t>(&gt;|z|)   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000" dirty="0">
                <a:solidFill>
                  <a:schemeClr val="accent2">
                    <a:lumMod val="50000"/>
                  </a:schemeClr>
                </a:solidFill>
                <a:latin typeface="Consolas" panose="020B0609020204030204" pitchFamily="49" charset="0"/>
              </a:rPr>
              <a:t>(Intercept)         2.53136    0.12866  19.675   &lt;2e-16 ***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000" dirty="0">
                <a:solidFill>
                  <a:schemeClr val="accent2">
                    <a:lumMod val="50000"/>
                  </a:schemeClr>
                </a:solidFill>
                <a:latin typeface="Consolas" panose="020B0609020204030204" pitchFamily="49" charset="0"/>
              </a:rPr>
              <a:t>NAP                -0.48950    0.07449  -6.571    5e-11 ***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000" dirty="0">
                <a:solidFill>
                  <a:schemeClr val="accent2">
                    <a:lumMod val="50000"/>
                  </a:schemeClr>
                </a:solidFill>
                <a:latin typeface="Consolas" panose="020B0609020204030204" pitchFamily="49" charset="0"/>
              </a:rPr>
              <a:t>factor(week)2      -0.75723    0.35132  -2.155   0.0311 * 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000" dirty="0">
                <a:solidFill>
                  <a:schemeClr val="accent2">
                    <a:lumMod val="50000"/>
                  </a:schemeClr>
                </a:solidFill>
                <a:latin typeface="Consolas" panose="020B0609020204030204" pitchFamily="49" charset="0"/>
              </a:rPr>
              <a:t>factor(week)3      -0.50717    0.21148  -2.398   0.0165 * 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000" dirty="0">
                <a:solidFill>
                  <a:schemeClr val="accent2">
                    <a:lumMod val="50000"/>
                  </a:schemeClr>
                </a:solidFill>
                <a:latin typeface="Consolas" panose="020B0609020204030204" pitchFamily="49" charset="0"/>
              </a:rPr>
              <a:t>factor(week)4       0.12361    0.22617   0.547   0.5847   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000" dirty="0">
                <a:solidFill>
                  <a:schemeClr val="accent2">
                    <a:lumMod val="50000"/>
                  </a:schemeClr>
                </a:solidFill>
                <a:latin typeface="Consolas" panose="020B0609020204030204" pitchFamily="49" charset="0"/>
              </a:rPr>
              <a:t>factor(exposure)10 -0.42602    0.19022  -2.240   0.0251 * 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000" dirty="0">
                <a:solidFill>
                  <a:schemeClr val="accent2">
                    <a:lumMod val="50000"/>
                  </a:schemeClr>
                </a:solidFill>
                <a:latin typeface="Consolas" panose="020B0609020204030204" pitchFamily="49" charset="0"/>
              </a:rPr>
              <a:t>factor(exposure)11 -0.65481    0.33446  -1.958   0.0503 .  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Full Poisson Model</a:t>
            </a:r>
          </a:p>
        </p:txBody>
      </p:sp>
      <p:sp>
        <p:nvSpPr>
          <p:cNvPr id="62467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Advanced Stats</a:t>
            </a:r>
          </a:p>
        </p:txBody>
      </p:sp>
      <p:sp>
        <p:nvSpPr>
          <p:cNvPr id="62468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GLM/Poisson</a:t>
            </a:r>
          </a:p>
        </p:txBody>
      </p:sp>
      <p:sp>
        <p:nvSpPr>
          <p:cNvPr id="6246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A7636E0-C398-4070-B261-A31D86E59EB4}" type="slidenum">
              <a:rPr lang="en-US" altLang="en-US" sz="14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33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pic>
        <p:nvPicPr>
          <p:cNvPr id="6247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8939213" cy="516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Advanced Stats</a:t>
            </a:r>
          </a:p>
        </p:txBody>
      </p:sp>
      <p:sp>
        <p:nvSpPr>
          <p:cNvPr id="63491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GLM/Poisson</a:t>
            </a:r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1427263-9354-4CDD-A7FB-B24CB63972B0}" type="slidenum">
              <a:rPr lang="en-US" altLang="en-US" sz="14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34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6349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>Nested Poisson Model</a:t>
            </a:r>
          </a:p>
        </p:txBody>
      </p:sp>
      <p:sp>
        <p:nvSpPr>
          <p:cNvPr id="63494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143000"/>
            <a:ext cx="4495800" cy="5257800"/>
          </a:xfrm>
        </p:spPr>
        <p:txBody>
          <a:bodyPr/>
          <a:lstStyle/>
          <a:p>
            <a:pPr eaLnBrk="1" hangingPunct="1"/>
            <a:endParaRPr lang="en-US" altLang="en-US" sz="2800"/>
          </a:p>
          <a:p>
            <a:pPr lvl="1" eaLnBrk="1" hangingPunct="1"/>
            <a:endParaRPr lang="en-US" altLang="en-US" sz="2400"/>
          </a:p>
        </p:txBody>
      </p:sp>
      <p:sp>
        <p:nvSpPr>
          <p:cNvPr id="63495" name="Rectangle 4"/>
          <p:cNvSpPr>
            <a:spLocks noChangeArrowheads="1"/>
          </p:cNvSpPr>
          <p:nvPr/>
        </p:nvSpPr>
        <p:spPr bwMode="auto">
          <a:xfrm>
            <a:off x="0" y="1176338"/>
            <a:ext cx="9144000" cy="308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cs typeface="Arial" panose="020B0604020202020204" pitchFamily="34" charset="0"/>
              </a:rPr>
              <a:t>Model 1 with NAP, Exposure, and Week to model 2 with NAP and Week – can exposure be dropped?</a:t>
            </a:r>
          </a:p>
          <a:p>
            <a:pPr eaLnBrk="1" hangingPunct="1"/>
            <a:r>
              <a:rPr lang="en-US" altLang="en-US" sz="2800" dirty="0">
                <a:cs typeface="Arial" panose="020B0604020202020204" pitchFamily="34" charset="0"/>
              </a:rPr>
              <a:t>Deviance </a:t>
            </a:r>
            <a:r>
              <a:rPr lang="en-US" altLang="en-US" sz="2800" i="1" dirty="0">
                <a:cs typeface="Arial" panose="020B0604020202020204" pitchFamily="34" charset="0"/>
              </a:rPr>
              <a:t>D</a:t>
            </a:r>
            <a:r>
              <a:rPr lang="en-US" altLang="en-US" sz="2800" baseline="-25000" dirty="0">
                <a:cs typeface="Arial" panose="020B0604020202020204" pitchFamily="34" charset="0"/>
              </a:rPr>
              <a:t>1</a:t>
            </a:r>
            <a:r>
              <a:rPr lang="en-US" altLang="en-US" sz="2800" dirty="0">
                <a:cs typeface="Arial" panose="020B0604020202020204" pitchFamily="34" charset="0"/>
              </a:rPr>
              <a:t> = 47.80; </a:t>
            </a:r>
            <a:r>
              <a:rPr lang="en-US" altLang="en-US" sz="2800" i="1" dirty="0">
                <a:cs typeface="Arial" panose="020B0604020202020204" pitchFamily="34" charset="0"/>
              </a:rPr>
              <a:t>D</a:t>
            </a:r>
            <a:r>
              <a:rPr lang="en-US" altLang="en-US" sz="2800" baseline="-25000" dirty="0">
                <a:cs typeface="Arial" panose="020B0604020202020204" pitchFamily="34" charset="0"/>
              </a:rPr>
              <a:t>2</a:t>
            </a:r>
            <a:r>
              <a:rPr lang="en-US" altLang="en-US" sz="2800" dirty="0">
                <a:cs typeface="Arial" panose="020B0604020202020204" pitchFamily="34" charset="0"/>
              </a:rPr>
              <a:t> = 53.47</a:t>
            </a:r>
          </a:p>
          <a:p>
            <a:pPr eaLnBrk="1" hangingPunct="1"/>
            <a:r>
              <a:rPr lang="en-US" altLang="en-US" sz="2800" i="1" dirty="0">
                <a:cs typeface="Arial" panose="020B0604020202020204" pitchFamily="34" charset="0"/>
              </a:rPr>
              <a:t>D</a:t>
            </a:r>
            <a:r>
              <a:rPr lang="en-US" altLang="en-US" sz="2800" baseline="-25000" dirty="0">
                <a:cs typeface="Arial" panose="020B0604020202020204" pitchFamily="34" charset="0"/>
              </a:rPr>
              <a:t>2</a:t>
            </a:r>
            <a:r>
              <a:rPr lang="en-US" altLang="en-US" sz="2800" dirty="0">
                <a:cs typeface="Arial" panose="020B0604020202020204" pitchFamily="34" charset="0"/>
              </a:rPr>
              <a:t> - </a:t>
            </a:r>
            <a:r>
              <a:rPr lang="en-US" altLang="en-US" sz="2800" i="1" dirty="0">
                <a:cs typeface="Arial" panose="020B0604020202020204" pitchFamily="34" charset="0"/>
              </a:rPr>
              <a:t>D</a:t>
            </a:r>
            <a:r>
              <a:rPr lang="en-US" altLang="en-US" sz="2800" baseline="-25000" dirty="0">
                <a:cs typeface="Arial" panose="020B0604020202020204" pitchFamily="34" charset="0"/>
              </a:rPr>
              <a:t>1</a:t>
            </a:r>
            <a:r>
              <a:rPr lang="en-US" altLang="en-US" sz="2800" dirty="0">
                <a:cs typeface="Arial" panose="020B0604020202020204" pitchFamily="34" charset="0"/>
              </a:rPr>
              <a:t> = 5.67 (Chi-square with </a:t>
            </a:r>
            <a:r>
              <a:rPr lang="en-US" altLang="en-US" sz="2800" i="1" dirty="0">
                <a:cs typeface="Arial" panose="020B0604020202020204" pitchFamily="34" charset="0"/>
              </a:rPr>
              <a:t>p</a:t>
            </a:r>
            <a:r>
              <a:rPr lang="en-US" altLang="en-US" sz="2800" baseline="-25000" dirty="0">
                <a:cs typeface="Arial" panose="020B0604020202020204" pitchFamily="34" charset="0"/>
              </a:rPr>
              <a:t>1</a:t>
            </a:r>
            <a:r>
              <a:rPr lang="en-US" altLang="en-US" sz="2800" i="1" dirty="0">
                <a:cs typeface="Arial" panose="020B0604020202020204" pitchFamily="34" charset="0"/>
              </a:rPr>
              <a:t> - p</a:t>
            </a:r>
            <a:r>
              <a:rPr lang="en-US" altLang="en-US" sz="2800" baseline="-25000" dirty="0">
                <a:cs typeface="Arial" panose="020B0604020202020204" pitchFamily="34" charset="0"/>
              </a:rPr>
              <a:t>2</a:t>
            </a:r>
            <a:r>
              <a:rPr lang="en-US" altLang="en-US" sz="2800" i="1" dirty="0">
                <a:cs typeface="Arial" panose="020B0604020202020204" pitchFamily="34" charset="0"/>
              </a:rPr>
              <a:t> </a:t>
            </a:r>
            <a:r>
              <a:rPr lang="en-US" altLang="en-US" sz="2800" i="1" dirty="0" err="1">
                <a:cs typeface="Arial" panose="020B0604020202020204" pitchFamily="34" charset="0"/>
              </a:rPr>
              <a:t>df</a:t>
            </a:r>
            <a:r>
              <a:rPr lang="en-US" altLang="en-US" sz="2800" dirty="0">
                <a:cs typeface="Arial" panose="020B0604020202020204" pitchFamily="34" charset="0"/>
              </a:rPr>
              <a:t>, </a:t>
            </a:r>
            <a:r>
              <a:rPr lang="en-US" altLang="en-US" sz="2800" i="1" dirty="0">
                <a:cs typeface="Arial" panose="020B0604020202020204" pitchFamily="34" charset="0"/>
              </a:rPr>
              <a:t>p</a:t>
            </a:r>
            <a:r>
              <a:rPr lang="en-US" altLang="en-US" sz="2800" i="1" baseline="-25000" dirty="0">
                <a:cs typeface="Arial" panose="020B0604020202020204" pitchFamily="34" charset="0"/>
              </a:rPr>
              <a:t>i</a:t>
            </a:r>
            <a:r>
              <a:rPr lang="en-US" altLang="en-US" sz="2800" dirty="0">
                <a:cs typeface="Arial" panose="020B0604020202020204" pitchFamily="34" charset="0"/>
              </a:rPr>
              <a:t> = # model parameters, </a:t>
            </a:r>
            <a:r>
              <a:rPr lang="en-US" altLang="en-US" sz="2800" i="1" dirty="0">
                <a:cs typeface="Arial" panose="020B0604020202020204" pitchFamily="34" charset="0"/>
              </a:rPr>
              <a:t>p</a:t>
            </a:r>
            <a:r>
              <a:rPr lang="en-US" altLang="en-US" sz="2800" dirty="0">
                <a:cs typeface="Arial" panose="020B0604020202020204" pitchFamily="34" charset="0"/>
              </a:rPr>
              <a:t> = 0.02)</a:t>
            </a:r>
            <a:endParaRPr lang="en-US" altLang="en-US" sz="2800" i="1" dirty="0"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2800" dirty="0">
                <a:cs typeface="Arial" panose="020B0604020202020204" pitchFamily="34" charset="0"/>
              </a:rPr>
              <a:t>Reject null hypothesis that all regression parameters for Exposure = 0 (keep Exposure)</a:t>
            </a:r>
          </a:p>
          <a:p>
            <a:pPr eaLnBrk="1" hangingPunct="1"/>
            <a:r>
              <a:rPr lang="en-US" altLang="en-US" sz="2800" dirty="0">
                <a:cs typeface="Arial" panose="020B0604020202020204" pitchFamily="34" charset="0"/>
              </a:rPr>
              <a:t>Can also examine </a:t>
            </a:r>
            <a:r>
              <a:rPr lang="en-US" altLang="en-US" sz="2800" i="1" dirty="0">
                <a:cs typeface="Arial" panose="020B0604020202020204" pitchFamily="34" charset="0"/>
              </a:rPr>
              <a:t>t</a:t>
            </a:r>
            <a:r>
              <a:rPr lang="en-US" altLang="en-US" sz="2800" dirty="0">
                <a:cs typeface="Arial" panose="020B0604020202020204" pitchFamily="34" charset="0"/>
              </a:rPr>
              <a:t>-values or use Deviance Information Criterion:</a:t>
            </a:r>
          </a:p>
        </p:txBody>
      </p:sp>
      <p:sp>
        <p:nvSpPr>
          <p:cNvPr id="2" name="TextBox 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847264" y="5527675"/>
            <a:ext cx="3297072" cy="553998"/>
          </a:xfrm>
          <a:prstGeom prst="rect">
            <a:avLst/>
          </a:prstGeom>
          <a:blipFill rotWithShape="0">
            <a:blip r:embed="rId3"/>
            <a:stretch>
              <a:fillRect/>
            </a:stretch>
          </a:blipFill>
        </p:spPr>
        <p:txBody>
          <a:bodyPr/>
          <a:lstStyle/>
          <a:p>
            <a:pPr algn="r">
              <a:defRPr/>
            </a:pPr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Advanced Stats</a:t>
            </a:r>
          </a:p>
        </p:txBody>
      </p:sp>
      <p:sp>
        <p:nvSpPr>
          <p:cNvPr id="65539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GLM/Poisson</a:t>
            </a:r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9626C68-70F1-4FEF-A820-510E04BC1482}" type="slidenum">
              <a:rPr lang="en-US" altLang="en-US" sz="14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35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6554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en-US"/>
              <a:t>Nested Poisson Model</a:t>
            </a:r>
          </a:p>
        </p:txBody>
      </p:sp>
      <p:sp>
        <p:nvSpPr>
          <p:cNvPr id="65542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143000"/>
            <a:ext cx="4495800" cy="5257800"/>
          </a:xfrm>
        </p:spPr>
        <p:txBody>
          <a:bodyPr/>
          <a:lstStyle/>
          <a:p>
            <a:pPr eaLnBrk="1" hangingPunct="1"/>
            <a:endParaRPr lang="en-US" altLang="en-US" sz="2800"/>
          </a:p>
          <a:p>
            <a:pPr lvl="1" eaLnBrk="1" hangingPunct="1"/>
            <a:endParaRPr lang="en-US" altLang="en-US" sz="2400"/>
          </a:p>
        </p:txBody>
      </p:sp>
      <p:sp>
        <p:nvSpPr>
          <p:cNvPr id="56328" name="Rectangle 5"/>
          <p:cNvSpPr>
            <a:spLocks noChangeArrowheads="1"/>
          </p:cNvSpPr>
          <p:nvPr/>
        </p:nvSpPr>
        <p:spPr bwMode="auto">
          <a:xfrm>
            <a:off x="0" y="1143000"/>
            <a:ext cx="9144000" cy="409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000" dirty="0">
                <a:solidFill>
                  <a:schemeClr val="accent2">
                    <a:lumMod val="50000"/>
                  </a:schemeClr>
                </a:solidFill>
                <a:latin typeface="Consolas" panose="020B0609020204030204" pitchFamily="49" charset="0"/>
              </a:rPr>
              <a:t>&gt; RIKZ_poisson.1 &lt;- </a:t>
            </a:r>
            <a:r>
              <a:rPr lang="en-US" altLang="en-US" sz="2000" dirty="0" err="1">
                <a:solidFill>
                  <a:schemeClr val="accent2">
                    <a:lumMod val="50000"/>
                  </a:schemeClr>
                </a:solidFill>
                <a:latin typeface="Consolas" panose="020B0609020204030204" pitchFamily="49" charset="0"/>
              </a:rPr>
              <a:t>glm</a:t>
            </a:r>
            <a:r>
              <a:rPr lang="en-US" altLang="en-US" sz="2000" dirty="0">
                <a:solidFill>
                  <a:schemeClr val="accent2">
                    <a:lumMod val="50000"/>
                  </a:schemeClr>
                </a:solidFill>
                <a:latin typeface="Consolas" panose="020B0609020204030204" pitchFamily="49" charset="0"/>
              </a:rPr>
              <a:t>(Richness ~ NAP + factor(week) + factor(exposure), data = RIKZ, family = </a:t>
            </a:r>
            <a:r>
              <a:rPr lang="en-US" altLang="en-US" sz="2000" dirty="0" err="1">
                <a:solidFill>
                  <a:schemeClr val="accent2">
                    <a:lumMod val="50000"/>
                  </a:schemeClr>
                </a:solidFill>
                <a:latin typeface="Consolas" panose="020B0609020204030204" pitchFamily="49" charset="0"/>
              </a:rPr>
              <a:t>poisson</a:t>
            </a:r>
            <a:r>
              <a:rPr lang="en-US" altLang="en-US" sz="2000" dirty="0">
                <a:solidFill>
                  <a:schemeClr val="accent2">
                    <a:lumMod val="50000"/>
                  </a:schemeClr>
                </a:solidFill>
                <a:latin typeface="Consolas" panose="020B0609020204030204" pitchFamily="49" charset="0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000" dirty="0">
                <a:solidFill>
                  <a:schemeClr val="accent2">
                    <a:lumMod val="50000"/>
                  </a:schemeClr>
                </a:solidFill>
                <a:latin typeface="Consolas" panose="020B0609020204030204" pitchFamily="49" charset="0"/>
              </a:rPr>
              <a:t>&gt; </a:t>
            </a:r>
            <a:r>
              <a:rPr lang="en-US" altLang="en-US" sz="2000" b="1" dirty="0">
                <a:solidFill>
                  <a:schemeClr val="accent2">
                    <a:lumMod val="50000"/>
                  </a:schemeClr>
                </a:solidFill>
                <a:latin typeface="Consolas" panose="020B0609020204030204" pitchFamily="49" charset="0"/>
              </a:rPr>
              <a:t>drop1(RIKZ_poisson.1, test = "</a:t>
            </a:r>
            <a:r>
              <a:rPr lang="en-US" altLang="en-US" sz="2000" b="1" dirty="0" err="1">
                <a:solidFill>
                  <a:schemeClr val="accent2">
                    <a:lumMod val="50000"/>
                  </a:schemeClr>
                </a:solidFill>
                <a:latin typeface="Consolas" panose="020B0609020204030204" pitchFamily="49" charset="0"/>
              </a:rPr>
              <a:t>Chisq</a:t>
            </a:r>
            <a:r>
              <a:rPr lang="en-US" altLang="en-US" sz="2000" b="1" dirty="0">
                <a:solidFill>
                  <a:schemeClr val="accent2">
                    <a:lumMod val="50000"/>
                  </a:schemeClr>
                </a:solidFill>
                <a:latin typeface="Consolas" panose="020B0609020204030204" pitchFamily="49" charset="0"/>
              </a:rPr>
              <a:t>")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2000" dirty="0">
              <a:solidFill>
                <a:schemeClr val="accent2">
                  <a:lumMod val="50000"/>
                </a:schemeClr>
              </a:solidFill>
              <a:latin typeface="Consolas" panose="020B0609020204030204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000" dirty="0">
                <a:solidFill>
                  <a:schemeClr val="accent2">
                    <a:lumMod val="50000"/>
                  </a:schemeClr>
                </a:solidFill>
                <a:latin typeface="Consolas" panose="020B0609020204030204" pitchFamily="49" charset="0"/>
              </a:rPr>
              <a:t>Single term deletions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000" dirty="0">
                <a:solidFill>
                  <a:schemeClr val="accent2">
                    <a:lumMod val="50000"/>
                  </a:schemeClr>
                </a:solidFill>
                <a:latin typeface="Consolas" panose="020B0609020204030204" pitchFamily="49" charset="0"/>
              </a:rPr>
              <a:t>Model: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000" dirty="0">
                <a:solidFill>
                  <a:schemeClr val="accent2">
                    <a:lumMod val="50000"/>
                  </a:schemeClr>
                </a:solidFill>
                <a:latin typeface="Consolas" panose="020B0609020204030204" pitchFamily="49" charset="0"/>
              </a:rPr>
              <a:t>Richness ~ NAP + factor(week) + factor(exposure)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2000" dirty="0">
              <a:solidFill>
                <a:schemeClr val="accent2">
                  <a:lumMod val="50000"/>
                </a:schemeClr>
              </a:solidFill>
              <a:latin typeface="Consolas" panose="020B0609020204030204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000" dirty="0">
                <a:solidFill>
                  <a:schemeClr val="accent2">
                    <a:lumMod val="50000"/>
                  </a:schemeClr>
                </a:solidFill>
                <a:latin typeface="Consolas" panose="020B0609020204030204" pitchFamily="49" charset="0"/>
              </a:rPr>
              <a:t>                 </a:t>
            </a:r>
            <a:r>
              <a:rPr lang="en-US" altLang="en-US" sz="2000" dirty="0" err="1">
                <a:solidFill>
                  <a:schemeClr val="accent2">
                    <a:lumMod val="50000"/>
                  </a:schemeClr>
                </a:solidFill>
                <a:latin typeface="Consolas" panose="020B0609020204030204" pitchFamily="49" charset="0"/>
              </a:rPr>
              <a:t>Df</a:t>
            </a:r>
            <a:r>
              <a:rPr lang="en-US" altLang="en-US" sz="2000" dirty="0">
                <a:solidFill>
                  <a:schemeClr val="accent2">
                    <a:lumMod val="50000"/>
                  </a:schemeClr>
                </a:solidFill>
                <a:latin typeface="Consolas" panose="020B0609020204030204" pitchFamily="49" charset="0"/>
              </a:rPr>
              <a:t> Deviance  AIC       LRT       </a:t>
            </a:r>
            <a:r>
              <a:rPr lang="en-US" altLang="en-US" sz="2000" dirty="0" err="1">
                <a:solidFill>
                  <a:schemeClr val="accent2">
                    <a:lumMod val="50000"/>
                  </a:schemeClr>
                </a:solidFill>
                <a:latin typeface="Consolas" panose="020B0609020204030204" pitchFamily="49" charset="0"/>
              </a:rPr>
              <a:t>Pr</a:t>
            </a:r>
            <a:r>
              <a:rPr lang="en-US" altLang="en-US" sz="2000" dirty="0">
                <a:solidFill>
                  <a:schemeClr val="accent2">
                    <a:lumMod val="50000"/>
                  </a:schemeClr>
                </a:solidFill>
                <a:latin typeface="Consolas" panose="020B0609020204030204" pitchFamily="49" charset="0"/>
              </a:rPr>
              <a:t>(Chi)   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000" dirty="0">
                <a:solidFill>
                  <a:schemeClr val="accent2">
                    <a:lumMod val="50000"/>
                  </a:schemeClr>
                </a:solidFill>
                <a:latin typeface="Consolas" panose="020B0609020204030204" pitchFamily="49" charset="0"/>
              </a:rPr>
              <a:t>&lt;none&gt;              47.800  203.799                     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000" dirty="0">
                <a:solidFill>
                  <a:schemeClr val="accent2">
                    <a:lumMod val="50000"/>
                  </a:schemeClr>
                </a:solidFill>
                <a:latin typeface="Consolas" panose="020B0609020204030204" pitchFamily="49" charset="0"/>
              </a:rPr>
              <a:t>NAP              1  93.460  247.459  45.660   1.407e-11 ***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000" dirty="0">
                <a:solidFill>
                  <a:schemeClr val="accent2">
                    <a:lumMod val="50000"/>
                  </a:schemeClr>
                </a:solidFill>
                <a:latin typeface="Consolas" panose="020B0609020204030204" pitchFamily="49" charset="0"/>
              </a:rPr>
              <a:t>factor(week)     3  58.372  208.371  10.572   0.01428 * 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000" dirty="0">
                <a:solidFill>
                  <a:schemeClr val="accent2">
                    <a:lumMod val="50000"/>
                  </a:schemeClr>
                </a:solidFill>
                <a:latin typeface="Consolas" panose="020B0609020204030204" pitchFamily="49" charset="0"/>
              </a:rPr>
              <a:t>factor(exposure) 2  53.466  205.464   5.666   0.05885 .  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Advanced Stats</a:t>
            </a:r>
          </a:p>
        </p:txBody>
      </p:sp>
      <p:sp>
        <p:nvSpPr>
          <p:cNvPr id="67587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GLM/Poisson</a:t>
            </a:r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7427C2B-6951-41CE-97B1-A73DB9235C17}" type="slidenum">
              <a:rPr lang="en-US" altLang="en-US" sz="14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36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6758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>Quasi-Poisson Regression</a:t>
            </a:r>
          </a:p>
        </p:txBody>
      </p:sp>
      <p:sp>
        <p:nvSpPr>
          <p:cNvPr id="67590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143000"/>
            <a:ext cx="4495800" cy="5257800"/>
          </a:xfrm>
        </p:spPr>
        <p:txBody>
          <a:bodyPr/>
          <a:lstStyle/>
          <a:p>
            <a:pPr eaLnBrk="1" hangingPunct="1"/>
            <a:endParaRPr lang="en-US" altLang="en-US" sz="2800"/>
          </a:p>
          <a:p>
            <a:pPr lvl="1" eaLnBrk="1" hangingPunct="1"/>
            <a:endParaRPr lang="en-US" altLang="en-US" sz="2400"/>
          </a:p>
        </p:txBody>
      </p:sp>
      <p:sp>
        <p:nvSpPr>
          <p:cNvPr id="67591" name="Rectangle 4"/>
          <p:cNvSpPr>
            <a:spLocks noChangeArrowheads="1"/>
          </p:cNvSpPr>
          <p:nvPr/>
        </p:nvSpPr>
        <p:spPr bwMode="auto">
          <a:xfrm>
            <a:off x="0" y="1143000"/>
            <a:ext cx="9144000" cy="324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buFontTx/>
              <a:buNone/>
            </a:pPr>
            <a:r>
              <a:rPr lang="en-US" altLang="en-US" sz="3200" dirty="0"/>
              <a:t>Model Comparison:</a:t>
            </a:r>
          </a:p>
          <a:p>
            <a:pPr lvl="1" eaLnBrk="1" hangingPunct="1"/>
            <a:r>
              <a:rPr lang="en-US" altLang="en-US" sz="2400" dirty="0">
                <a:cs typeface="Arial" panose="020B0604020202020204" pitchFamily="34" charset="0"/>
              </a:rPr>
              <a:t>use dispersion parameter </a:t>
            </a:r>
            <a:r>
              <a:rPr lang="el-GR" altLang="en-US" sz="2400" i="1" dirty="0">
                <a:cs typeface="Arial" panose="020B0604020202020204" pitchFamily="34" charset="0"/>
              </a:rPr>
              <a:t>ρ</a:t>
            </a:r>
            <a:r>
              <a:rPr lang="en-US" altLang="en-US" sz="2400" dirty="0">
                <a:cs typeface="Arial" panose="020B0604020202020204" pitchFamily="34" charset="0"/>
              </a:rPr>
              <a:t> (as in quasi-Poisson)</a:t>
            </a:r>
          </a:p>
          <a:p>
            <a:pPr lvl="1" eaLnBrk="1" hangingPunct="1"/>
            <a:r>
              <a:rPr lang="en-US" altLang="en-US" sz="2400" i="1" dirty="0">
                <a:cs typeface="Arial" panose="020B0604020202020204" pitchFamily="34" charset="0"/>
              </a:rPr>
              <a:t>p</a:t>
            </a:r>
            <a:r>
              <a:rPr lang="en-US" altLang="en-US" sz="2400" dirty="0">
                <a:cs typeface="Arial" panose="020B0604020202020204" pitchFamily="34" charset="0"/>
              </a:rPr>
              <a:t> + 1 &amp; </a:t>
            </a:r>
            <a:r>
              <a:rPr lang="en-US" altLang="en-US" sz="2400" i="1" dirty="0">
                <a:cs typeface="Arial" panose="020B0604020202020204" pitchFamily="34" charset="0"/>
              </a:rPr>
              <a:t>q</a:t>
            </a:r>
            <a:r>
              <a:rPr lang="en-US" altLang="en-US" sz="2400" dirty="0">
                <a:cs typeface="Arial" panose="020B0604020202020204" pitchFamily="34" charset="0"/>
              </a:rPr>
              <a:t> + 1 are # parameters in model 1 &amp; 2, respectively</a:t>
            </a:r>
          </a:p>
          <a:p>
            <a:pPr lvl="1" eaLnBrk="1" hangingPunct="1"/>
            <a:r>
              <a:rPr lang="en-US" altLang="en-US" sz="2400" dirty="0">
                <a:cs typeface="Arial" panose="020B0604020202020204" pitchFamily="34" charset="0"/>
              </a:rPr>
              <a:t>H</a:t>
            </a:r>
            <a:r>
              <a:rPr lang="en-US" altLang="en-US" sz="2400" baseline="-25000" dirty="0">
                <a:cs typeface="Arial" panose="020B0604020202020204" pitchFamily="34" charset="0"/>
              </a:rPr>
              <a:t>0</a:t>
            </a:r>
            <a:r>
              <a:rPr lang="en-US" altLang="en-US" sz="2400" dirty="0">
                <a:cs typeface="Arial" panose="020B0604020202020204" pitchFamily="34" charset="0"/>
              </a:rPr>
              <a:t>: regression parameters of omitted explanatory variables = 0, </a:t>
            </a:r>
            <a:r>
              <a:rPr lang="en-US" altLang="en-US" sz="2400" i="1" dirty="0">
                <a:cs typeface="Arial" panose="020B0604020202020204" pitchFamily="34" charset="0"/>
              </a:rPr>
              <a:t>F</a:t>
            </a:r>
            <a:r>
              <a:rPr lang="en-US" altLang="en-US" sz="2400" dirty="0">
                <a:cs typeface="Arial" panose="020B0604020202020204" pitchFamily="34" charset="0"/>
              </a:rPr>
              <a:t>-ratio follows an </a:t>
            </a:r>
            <a:r>
              <a:rPr lang="en-US" altLang="en-US" sz="2400" i="1" dirty="0">
                <a:cs typeface="Arial" panose="020B0604020202020204" pitchFamily="34" charset="0"/>
              </a:rPr>
              <a:t>F</a:t>
            </a:r>
            <a:r>
              <a:rPr lang="en-US" altLang="en-US" sz="2400" dirty="0">
                <a:cs typeface="Arial" panose="020B0604020202020204" pitchFamily="34" charset="0"/>
              </a:rPr>
              <a:t>-distribution with </a:t>
            </a:r>
            <a:r>
              <a:rPr lang="en-US" altLang="en-US" sz="2400" i="1" dirty="0">
                <a:cs typeface="Arial" panose="020B0604020202020204" pitchFamily="34" charset="0"/>
              </a:rPr>
              <a:t>p - q </a:t>
            </a:r>
            <a:r>
              <a:rPr lang="en-US" altLang="en-US" sz="2400" dirty="0">
                <a:cs typeface="Arial" panose="020B0604020202020204" pitchFamily="34" charset="0"/>
              </a:rPr>
              <a:t> and </a:t>
            </a:r>
            <a:r>
              <a:rPr lang="en-US" altLang="en-US" sz="2400" i="1" dirty="0">
                <a:cs typeface="Arial" panose="020B0604020202020204" pitchFamily="34" charset="0"/>
              </a:rPr>
              <a:t>n - p </a:t>
            </a:r>
            <a:r>
              <a:rPr lang="en-US" altLang="en-US" sz="2400" i="1" dirty="0" err="1">
                <a:cs typeface="Arial" panose="020B0604020202020204" pitchFamily="34" charset="0"/>
              </a:rPr>
              <a:t>df</a:t>
            </a:r>
            <a:endParaRPr lang="en-US" altLang="en-US" sz="2400" i="1" dirty="0">
              <a:cs typeface="Arial" panose="020B0604020202020204" pitchFamily="34" charset="0"/>
            </a:endParaRPr>
          </a:p>
          <a:p>
            <a:pPr lvl="1" eaLnBrk="1" hangingPunct="1">
              <a:buFontTx/>
              <a:buNone/>
            </a:pPr>
            <a:endParaRPr lang="en-US" altLang="en-US" sz="2400" dirty="0">
              <a:cs typeface="Arial" panose="020B0604020202020204" pitchFamily="34" charset="0"/>
            </a:endParaRPr>
          </a:p>
          <a:p>
            <a:pPr lvl="1" eaLnBrk="1" hangingPunct="1">
              <a:buFontTx/>
              <a:buNone/>
            </a:pPr>
            <a:endParaRPr lang="en-US" altLang="en-US" sz="2400" dirty="0">
              <a:cs typeface="Arial" panose="020B0604020202020204" pitchFamily="34" charset="0"/>
            </a:endParaRPr>
          </a:p>
        </p:txBody>
      </p:sp>
      <p:sp>
        <p:nvSpPr>
          <p:cNvPr id="58376" name="Rectangle 5"/>
          <p:cNvSpPr>
            <a:spLocks noChangeArrowheads="1"/>
          </p:cNvSpPr>
          <p:nvPr/>
        </p:nvSpPr>
        <p:spPr bwMode="auto">
          <a:xfrm>
            <a:off x="0" y="5124450"/>
            <a:ext cx="7477125" cy="147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800" b="1" dirty="0">
                <a:solidFill>
                  <a:schemeClr val="accent2">
                    <a:lumMod val="50000"/>
                  </a:schemeClr>
                </a:solidFill>
                <a:latin typeface="Consolas" panose="020B0609020204030204" pitchFamily="49" charset="0"/>
              </a:rPr>
              <a:t>Analysis of Deviance Table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800" b="1" dirty="0">
                <a:solidFill>
                  <a:schemeClr val="accent2">
                    <a:lumMod val="50000"/>
                  </a:schemeClr>
                </a:solidFill>
                <a:latin typeface="Consolas" panose="020B0609020204030204" pitchFamily="49" charset="0"/>
              </a:rPr>
              <a:t>    </a:t>
            </a:r>
            <a:r>
              <a:rPr lang="en-US" altLang="en-US" sz="1800" b="1" dirty="0" err="1">
                <a:solidFill>
                  <a:schemeClr val="accent2">
                    <a:lumMod val="50000"/>
                  </a:schemeClr>
                </a:solidFill>
                <a:latin typeface="Consolas" panose="020B0609020204030204" pitchFamily="49" charset="0"/>
              </a:rPr>
              <a:t>Resid</a:t>
            </a:r>
            <a:r>
              <a:rPr lang="en-US" altLang="en-US" sz="1800" b="1" dirty="0">
                <a:solidFill>
                  <a:schemeClr val="accent2">
                    <a:lumMod val="50000"/>
                  </a:schemeClr>
                </a:solidFill>
                <a:latin typeface="Consolas" panose="020B0609020204030204" pitchFamily="49" charset="0"/>
              </a:rPr>
              <a:t>. </a:t>
            </a:r>
            <a:r>
              <a:rPr lang="en-US" altLang="en-US" sz="1800" b="1" dirty="0" err="1">
                <a:solidFill>
                  <a:schemeClr val="accent2">
                    <a:lumMod val="50000"/>
                  </a:schemeClr>
                </a:solidFill>
                <a:latin typeface="Consolas" panose="020B0609020204030204" pitchFamily="49" charset="0"/>
              </a:rPr>
              <a:t>Df</a:t>
            </a:r>
            <a:r>
              <a:rPr lang="en-US" altLang="en-US" sz="1800" b="1" dirty="0">
                <a:solidFill>
                  <a:schemeClr val="accent2">
                    <a:lumMod val="50000"/>
                  </a:schemeClr>
                </a:solidFill>
                <a:latin typeface="Consolas" panose="020B0609020204030204" pitchFamily="49" charset="0"/>
              </a:rPr>
              <a:t>     </a:t>
            </a:r>
            <a:r>
              <a:rPr lang="en-US" altLang="en-US" sz="1800" b="1" dirty="0" err="1">
                <a:solidFill>
                  <a:schemeClr val="accent2">
                    <a:lumMod val="50000"/>
                  </a:schemeClr>
                </a:solidFill>
                <a:latin typeface="Consolas" panose="020B0609020204030204" pitchFamily="49" charset="0"/>
              </a:rPr>
              <a:t>Resid</a:t>
            </a:r>
            <a:r>
              <a:rPr lang="en-US" altLang="en-US" sz="1800" b="1" dirty="0">
                <a:solidFill>
                  <a:schemeClr val="accent2">
                    <a:lumMod val="50000"/>
                  </a:schemeClr>
                </a:solidFill>
                <a:latin typeface="Consolas" panose="020B0609020204030204" pitchFamily="49" charset="0"/>
              </a:rPr>
              <a:t>. Dev    </a:t>
            </a:r>
            <a:r>
              <a:rPr lang="en-US" altLang="en-US" sz="1800" b="1" dirty="0" err="1">
                <a:solidFill>
                  <a:schemeClr val="accent2">
                    <a:lumMod val="50000"/>
                  </a:schemeClr>
                </a:solidFill>
                <a:latin typeface="Consolas" panose="020B0609020204030204" pitchFamily="49" charset="0"/>
              </a:rPr>
              <a:t>Df</a:t>
            </a:r>
            <a:r>
              <a:rPr lang="en-US" altLang="en-US" sz="1800" b="1" dirty="0">
                <a:solidFill>
                  <a:schemeClr val="accent2">
                    <a:lumMod val="50000"/>
                  </a:schemeClr>
                </a:solidFill>
                <a:latin typeface="Consolas" panose="020B0609020204030204" pitchFamily="49" charset="0"/>
              </a:rPr>
              <a:t> Deviance     F </a:t>
            </a:r>
            <a:r>
              <a:rPr lang="en-US" altLang="en-US" sz="1800" b="1" dirty="0" err="1">
                <a:solidFill>
                  <a:schemeClr val="accent2">
                    <a:lumMod val="50000"/>
                  </a:schemeClr>
                </a:solidFill>
                <a:latin typeface="Consolas" panose="020B0609020204030204" pitchFamily="49" charset="0"/>
              </a:rPr>
              <a:t>Pr</a:t>
            </a:r>
            <a:r>
              <a:rPr lang="en-US" altLang="en-US" sz="1800" b="1" dirty="0">
                <a:solidFill>
                  <a:schemeClr val="accent2">
                    <a:lumMod val="50000"/>
                  </a:schemeClr>
                </a:solidFill>
                <a:latin typeface="Consolas" panose="020B0609020204030204" pitchFamily="49" charset="0"/>
              </a:rPr>
              <a:t>(&gt;F)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800" b="1" dirty="0">
                <a:solidFill>
                  <a:schemeClr val="accent2">
                    <a:lumMod val="50000"/>
                  </a:schemeClr>
                </a:solidFill>
                <a:latin typeface="Consolas" panose="020B0609020204030204" pitchFamily="49" charset="0"/>
              </a:rPr>
              <a:t>1        38               47.800                         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800" b="1" dirty="0">
                <a:solidFill>
                  <a:schemeClr val="accent2">
                    <a:lumMod val="50000"/>
                  </a:schemeClr>
                </a:solidFill>
                <a:latin typeface="Consolas" panose="020B0609020204030204" pitchFamily="49" charset="0"/>
              </a:rPr>
              <a:t>2        40               53.466       -2  -5.666 2.3994    0.1044</a:t>
            </a:r>
          </a:p>
        </p:txBody>
      </p:sp>
      <p:graphicFrame>
        <p:nvGraphicFramePr>
          <p:cNvPr id="67593" name="Object 6"/>
          <p:cNvGraphicFramePr>
            <a:graphicFrameLocks noChangeAspect="1"/>
          </p:cNvGraphicFramePr>
          <p:nvPr/>
        </p:nvGraphicFramePr>
        <p:xfrm>
          <a:off x="6978650" y="4400550"/>
          <a:ext cx="2165350" cy="105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863225" imgH="418918" progId="Equation.3">
                  <p:embed/>
                </p:oleObj>
              </mc:Choice>
              <mc:Fallback>
                <p:oleObj name="Equation" r:id="rId3" imgW="863225" imgH="418918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78650" y="4400550"/>
                        <a:ext cx="2165350" cy="1050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378" name="Rectangle 7"/>
          <p:cNvSpPr>
            <a:spLocks noChangeArrowheads="1"/>
          </p:cNvSpPr>
          <p:nvPr/>
        </p:nvSpPr>
        <p:spPr bwMode="auto">
          <a:xfrm>
            <a:off x="0" y="3421063"/>
            <a:ext cx="9144000" cy="147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800" dirty="0">
                <a:solidFill>
                  <a:schemeClr val="accent2">
                    <a:lumMod val="50000"/>
                  </a:schemeClr>
                </a:solidFill>
                <a:latin typeface="Consolas" panose="020B0609020204030204" pitchFamily="49" charset="0"/>
              </a:rPr>
              <a:t>&gt; </a:t>
            </a:r>
            <a:r>
              <a:rPr lang="en-US" altLang="en-US" sz="1800" b="1" dirty="0">
                <a:solidFill>
                  <a:schemeClr val="accent2">
                    <a:lumMod val="50000"/>
                  </a:schemeClr>
                </a:solidFill>
                <a:latin typeface="Consolas" panose="020B0609020204030204" pitchFamily="49" charset="0"/>
              </a:rPr>
              <a:t>RIKZ_poisson.1</a:t>
            </a:r>
            <a:r>
              <a:rPr lang="en-US" altLang="en-US" sz="1800" dirty="0">
                <a:solidFill>
                  <a:schemeClr val="accent2">
                    <a:lumMod val="50000"/>
                  </a:schemeClr>
                </a:solidFill>
                <a:latin typeface="Consolas" panose="020B0609020204030204" pitchFamily="49" charset="0"/>
              </a:rPr>
              <a:t> &lt;- </a:t>
            </a:r>
            <a:r>
              <a:rPr lang="en-US" altLang="en-US" sz="1800" dirty="0" err="1">
                <a:solidFill>
                  <a:schemeClr val="accent2">
                    <a:lumMod val="50000"/>
                  </a:schemeClr>
                </a:solidFill>
                <a:latin typeface="Consolas" panose="020B0609020204030204" pitchFamily="49" charset="0"/>
              </a:rPr>
              <a:t>glm</a:t>
            </a:r>
            <a:r>
              <a:rPr lang="en-US" altLang="en-US" sz="1800" dirty="0">
                <a:solidFill>
                  <a:schemeClr val="accent2">
                    <a:lumMod val="50000"/>
                  </a:schemeClr>
                </a:solidFill>
                <a:latin typeface="Consolas" panose="020B0609020204030204" pitchFamily="49" charset="0"/>
              </a:rPr>
              <a:t>(Richness ~ NAP + factor(week) + factor(exposure), data = RIKZ, family = </a:t>
            </a:r>
            <a:r>
              <a:rPr lang="en-US" altLang="en-US" sz="1800" dirty="0" err="1">
                <a:solidFill>
                  <a:schemeClr val="accent2">
                    <a:lumMod val="50000"/>
                  </a:schemeClr>
                </a:solidFill>
                <a:latin typeface="Consolas" panose="020B0609020204030204" pitchFamily="49" charset="0"/>
              </a:rPr>
              <a:t>quasipoisson</a:t>
            </a:r>
            <a:r>
              <a:rPr lang="en-US" altLang="en-US" sz="1800" dirty="0">
                <a:solidFill>
                  <a:schemeClr val="accent2">
                    <a:lumMod val="50000"/>
                  </a:schemeClr>
                </a:solidFill>
                <a:latin typeface="Consolas" panose="020B0609020204030204" pitchFamily="49" charset="0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800" dirty="0">
                <a:solidFill>
                  <a:schemeClr val="accent2">
                    <a:lumMod val="50000"/>
                  </a:schemeClr>
                </a:solidFill>
                <a:latin typeface="Consolas" panose="020B0609020204030204" pitchFamily="49" charset="0"/>
              </a:rPr>
              <a:t>&gt; </a:t>
            </a:r>
            <a:r>
              <a:rPr lang="en-US" altLang="en-US" sz="1800" b="1" dirty="0">
                <a:solidFill>
                  <a:schemeClr val="accent2">
                    <a:lumMod val="50000"/>
                  </a:schemeClr>
                </a:solidFill>
                <a:latin typeface="Consolas" panose="020B0609020204030204" pitchFamily="49" charset="0"/>
              </a:rPr>
              <a:t>RIKZ_poisson.2</a:t>
            </a:r>
            <a:r>
              <a:rPr lang="en-US" altLang="en-US" sz="1800" dirty="0">
                <a:solidFill>
                  <a:schemeClr val="accent2">
                    <a:lumMod val="50000"/>
                  </a:schemeClr>
                </a:solidFill>
                <a:latin typeface="Consolas" panose="020B0609020204030204" pitchFamily="49" charset="0"/>
              </a:rPr>
              <a:t> &lt;- </a:t>
            </a:r>
            <a:r>
              <a:rPr lang="en-US" altLang="en-US" sz="1800" dirty="0" err="1">
                <a:solidFill>
                  <a:schemeClr val="accent2">
                    <a:lumMod val="50000"/>
                  </a:schemeClr>
                </a:solidFill>
                <a:latin typeface="Consolas" panose="020B0609020204030204" pitchFamily="49" charset="0"/>
              </a:rPr>
              <a:t>glm</a:t>
            </a:r>
            <a:r>
              <a:rPr lang="en-US" altLang="en-US" sz="1800" dirty="0">
                <a:solidFill>
                  <a:schemeClr val="accent2">
                    <a:lumMod val="50000"/>
                  </a:schemeClr>
                </a:solidFill>
                <a:latin typeface="Consolas" panose="020B0609020204030204" pitchFamily="49" charset="0"/>
              </a:rPr>
              <a:t>(Richness ~ NAP + factor(week), data = RIKZ, family = </a:t>
            </a:r>
            <a:r>
              <a:rPr lang="en-US" altLang="en-US" sz="1800" dirty="0" err="1">
                <a:solidFill>
                  <a:schemeClr val="accent2">
                    <a:lumMod val="50000"/>
                  </a:schemeClr>
                </a:solidFill>
                <a:latin typeface="Consolas" panose="020B0609020204030204" pitchFamily="49" charset="0"/>
              </a:rPr>
              <a:t>quasipoisson</a:t>
            </a:r>
            <a:r>
              <a:rPr lang="en-US" altLang="en-US" sz="1800" dirty="0">
                <a:solidFill>
                  <a:schemeClr val="accent2">
                    <a:lumMod val="50000"/>
                  </a:schemeClr>
                </a:solidFill>
                <a:latin typeface="Consolas" panose="020B0609020204030204" pitchFamily="49" charset="0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800" dirty="0">
                <a:solidFill>
                  <a:schemeClr val="accent2">
                    <a:lumMod val="50000"/>
                  </a:schemeClr>
                </a:solidFill>
                <a:latin typeface="Consolas" panose="020B0609020204030204" pitchFamily="49" charset="0"/>
              </a:rPr>
              <a:t>&gt; </a:t>
            </a:r>
            <a:r>
              <a:rPr lang="en-US" altLang="en-US" sz="1800" b="1" dirty="0" err="1">
                <a:solidFill>
                  <a:schemeClr val="accent2">
                    <a:lumMod val="50000"/>
                  </a:schemeClr>
                </a:solidFill>
                <a:latin typeface="Consolas" panose="020B0609020204030204" pitchFamily="49" charset="0"/>
              </a:rPr>
              <a:t>anova</a:t>
            </a:r>
            <a:r>
              <a:rPr lang="en-US" altLang="en-US" sz="1800" b="1" dirty="0">
                <a:solidFill>
                  <a:schemeClr val="accent2">
                    <a:lumMod val="50000"/>
                  </a:schemeClr>
                </a:solidFill>
                <a:latin typeface="Consolas" panose="020B0609020204030204" pitchFamily="49" charset="0"/>
              </a:rPr>
              <a:t>(RIKZ_poisson.1,RIKZ_poisson.2, test = "F")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Quasi-Poisson Full Model</a:t>
            </a:r>
          </a:p>
        </p:txBody>
      </p:sp>
      <p:sp>
        <p:nvSpPr>
          <p:cNvPr id="69635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Advanced Stats</a:t>
            </a:r>
          </a:p>
        </p:txBody>
      </p:sp>
      <p:sp>
        <p:nvSpPr>
          <p:cNvPr id="69636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GLM/Poisson</a:t>
            </a:r>
          </a:p>
        </p:txBody>
      </p:sp>
      <p:sp>
        <p:nvSpPr>
          <p:cNvPr id="6963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D940A85-9ACD-44F0-9D9A-1A05FF776FA7}" type="slidenum">
              <a:rPr lang="en-US" altLang="en-US" sz="14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37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pic>
        <p:nvPicPr>
          <p:cNvPr id="69638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0"/>
            <a:ext cx="8843963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3BCA963-ECD6-6583-CD6D-D686565F5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Randomized quantile residuals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F9A7C3-CCDC-3E42-209C-8D51E4DCAD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GLM residuals are harder to interpret than LMs</a:t>
            </a:r>
          </a:p>
          <a:p>
            <a:pPr lvl="1"/>
            <a:r>
              <a:rPr lang="en-US" sz="2400" dirty="0"/>
              <a:t>expected distribution of the data changes with the fitted values. </a:t>
            </a:r>
          </a:p>
          <a:p>
            <a:r>
              <a:rPr lang="en-US" sz="2800" dirty="0"/>
              <a:t>Reweighting with the expected dispersion (e.g. Pearson, deviance) helps to some extent, but does not lead to visually homogenous residuals. </a:t>
            </a:r>
          </a:p>
          <a:p>
            <a:r>
              <a:rPr lang="en-US" sz="2800" dirty="0"/>
              <a:t>Standard residual plots often seem to show all kind of problems, such as non-normality, heteroscedasticity, even when model is correctly specified. </a:t>
            </a:r>
          </a:p>
          <a:p>
            <a:r>
              <a:rPr lang="en-US" sz="2800" dirty="0"/>
              <a:t>Quantile residuals using a simulation-based approach can help.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FBCD45-21F5-D282-F5DD-DF489803A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Advanced Stats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08FC3B-751F-AE74-043B-7581FDB56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GLM/Poisson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4A6CEA-67E7-67C9-A6D9-6C50D9372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279A2-C3A6-46F8-97CA-7851F927AEB5}" type="slidenum">
              <a:rPr lang="en-US" altLang="en-US" smtClean="0"/>
              <a:pPr>
                <a:defRPr/>
              </a:pPr>
              <a:t>38</a:t>
            </a:fld>
            <a:endParaRPr lang="en-US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C3EB39-25BC-4AC9-2DE8-D43E12421189}"/>
              </a:ext>
            </a:extLst>
          </p:cNvPr>
          <p:cNvSpPr txBox="1"/>
          <p:nvPr/>
        </p:nvSpPr>
        <p:spPr>
          <a:xfrm>
            <a:off x="7721600" y="6400800"/>
            <a:ext cx="284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Hartig, 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31333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F24BBB-5990-7485-62ED-5275F1E51E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2022ED1-D544-C510-147B-03E133B54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Randomized quantile residuals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B9776A-43C1-AACB-0F77-D387DEF1C8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GLM residuals are harder to interpret than LMs</a:t>
            </a:r>
          </a:p>
          <a:p>
            <a:pPr lvl="1"/>
            <a:r>
              <a:rPr lang="en-US" sz="2400" dirty="0"/>
              <a:t>expected distribution of the data changes with the fitted values. </a:t>
            </a:r>
          </a:p>
          <a:p>
            <a:r>
              <a:rPr lang="en-US" sz="2800" dirty="0"/>
              <a:t>Reweighting with the expected dispersion (e.g. Pearson, deviance) helps to some extent, but does not lead to visually homogenous residuals. </a:t>
            </a:r>
          </a:p>
          <a:p>
            <a:r>
              <a:rPr lang="en-US" sz="2800" dirty="0"/>
              <a:t>Standard residual plots often seem to show all kind of problems, such as non-normality, heteroscedasticity, even when model is correctly specified. </a:t>
            </a:r>
          </a:p>
          <a:p>
            <a:r>
              <a:rPr lang="en-US" sz="2800" dirty="0"/>
              <a:t>Quantile residuals using a simulation-based approach can help.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60B26-24A6-6ABD-AFE3-D755D1116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Advanced Stats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881CD1-6E34-570D-3A8D-566C70CCD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GLM/Poisson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903F20-A430-1AB7-7C3B-4C3934827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279A2-C3A6-46F8-97CA-7851F927AEB5}" type="slidenum">
              <a:rPr lang="en-US" altLang="en-US" smtClean="0"/>
              <a:pPr>
                <a:defRPr/>
              </a:pPr>
              <a:t>39</a:t>
            </a:fld>
            <a:endParaRPr lang="en-US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C3DF22-A984-DE37-2C2B-2BF85ABA4EF4}"/>
              </a:ext>
            </a:extLst>
          </p:cNvPr>
          <p:cNvSpPr txBox="1"/>
          <p:nvPr/>
        </p:nvSpPr>
        <p:spPr>
          <a:xfrm>
            <a:off x="7721600" y="6400800"/>
            <a:ext cx="284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Hartig, 2024</a:t>
            </a:r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8F860AE-D3F3-B011-425F-8ED099F65A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152650"/>
            <a:ext cx="73152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07736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150" y="1082675"/>
            <a:ext cx="4768850" cy="476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1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Advanced Stats</a:t>
            </a:r>
          </a:p>
        </p:txBody>
      </p:sp>
      <p:sp>
        <p:nvSpPr>
          <p:cNvPr id="12292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GLM/Poisson</a:t>
            </a:r>
          </a:p>
        </p:txBody>
      </p:sp>
      <p:sp>
        <p:nvSpPr>
          <p:cNvPr id="1229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0ABCEBE-2DD3-4331-A937-A238606710B9}" type="slidenum">
              <a:rPr lang="en-US" altLang="en-US" sz="14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122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Review: Linear Regression</a:t>
            </a:r>
          </a:p>
        </p:txBody>
      </p:sp>
      <p:sp>
        <p:nvSpPr>
          <p:cNvPr id="1229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/>
              <a:t>Implications of linear regression assumptions:</a:t>
            </a:r>
          </a:p>
          <a:p>
            <a:pPr lvl="1" eaLnBrk="1" hangingPunct="1"/>
            <a:r>
              <a:rPr lang="en-US" altLang="en-US" sz="2400" dirty="0"/>
              <a:t>Species richness is expected to be zero at NAP ~2.4.</a:t>
            </a:r>
          </a:p>
          <a:p>
            <a:pPr lvl="1" eaLnBrk="1" hangingPunct="1"/>
            <a:r>
              <a:rPr lang="en-US" altLang="en-US" sz="2400" dirty="0"/>
              <a:t>Large probability of negative richness at even intermediate NAP levels</a:t>
            </a:r>
          </a:p>
          <a:p>
            <a:pPr lvl="1" eaLnBrk="1" hangingPunct="1"/>
            <a:r>
              <a:rPr lang="en-US" altLang="en-US" sz="2400" dirty="0"/>
              <a:t>Unequal variances</a:t>
            </a:r>
          </a:p>
        </p:txBody>
      </p:sp>
      <p:sp>
        <p:nvSpPr>
          <p:cNvPr id="187401" name="Line 9"/>
          <p:cNvSpPr>
            <a:spLocks noChangeShapeType="1"/>
          </p:cNvSpPr>
          <p:nvPr/>
        </p:nvSpPr>
        <p:spPr bwMode="auto">
          <a:xfrm>
            <a:off x="5081588" y="5005388"/>
            <a:ext cx="4062412" cy="0"/>
          </a:xfrm>
          <a:prstGeom prst="line">
            <a:avLst/>
          </a:prstGeom>
          <a:noFill/>
          <a:ln w="28575">
            <a:solidFill>
              <a:srgbClr val="A5002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87405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5" t="16576" r="25345" b="13577"/>
          <a:stretch>
            <a:fillRect/>
          </a:stretch>
        </p:blipFill>
        <p:spPr bwMode="auto">
          <a:xfrm rot="5400000">
            <a:off x="6503194" y="4217194"/>
            <a:ext cx="4535487" cy="74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401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1E8406-0C7D-344A-4E61-6FCF649A93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A127BF0-7F31-50D3-EC17-4DC3AF65A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Randomized quantile residuals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C26928-0CC8-4AED-8150-35F38631F7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GLM residuals are harder to interpret than LMs</a:t>
            </a:r>
          </a:p>
          <a:p>
            <a:pPr lvl="1"/>
            <a:r>
              <a:rPr lang="en-US" sz="2400" dirty="0"/>
              <a:t>expected distribution of the data changes with the fitted values. </a:t>
            </a:r>
          </a:p>
          <a:p>
            <a:r>
              <a:rPr lang="en-US" sz="2800" dirty="0"/>
              <a:t>Reweighting with the expected dispersion (e.g. Pearson, deviance) helps to some extent, but does not lead to visually homogenous residuals. </a:t>
            </a:r>
          </a:p>
          <a:p>
            <a:r>
              <a:rPr lang="en-US" sz="2800" dirty="0"/>
              <a:t>Standard residual plots often seem to show all kind of problems, such as non-normality, heteroscedasticity, even when model is correctly specified. </a:t>
            </a:r>
          </a:p>
          <a:p>
            <a:r>
              <a:rPr lang="en-US" sz="2800" dirty="0"/>
              <a:t>Quantile residuals using a simulation-based approach can help.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9A40D5-8011-ED08-0C3F-9BFD78EEA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Advanced Stats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7A97F6-C640-EA34-C006-C3FBC1FE5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GLM/Poisson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AB65C4-1095-2AA6-8287-28F4A2D2A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279A2-C3A6-46F8-97CA-7851F927AEB5}" type="slidenum">
              <a:rPr lang="en-US" altLang="en-US" smtClean="0"/>
              <a:pPr>
                <a:defRPr/>
              </a:pPr>
              <a:t>40</a:t>
            </a:fld>
            <a:endParaRPr lang="en-US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0A43CC-1D40-C07A-91F9-E1C64758E631}"/>
              </a:ext>
            </a:extLst>
          </p:cNvPr>
          <p:cNvSpPr txBox="1"/>
          <p:nvPr/>
        </p:nvSpPr>
        <p:spPr>
          <a:xfrm>
            <a:off x="7721600" y="6400800"/>
            <a:ext cx="284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Hartig, 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41912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3362A1-7DD6-76FC-7109-6D9B77D932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AF9BC0B-D5AC-1A66-82B3-71F9E99FC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Randomized quantile residuals via </a:t>
            </a:r>
            <a:r>
              <a:rPr lang="en-US" sz="3200" dirty="0" err="1"/>
              <a:t>DHARMa</a:t>
            </a:r>
            <a:endParaRPr lang="en-US" sz="32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8A9191-981B-975B-63DA-B66FC6F9A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62000"/>
            <a:ext cx="4318000" cy="5638800"/>
          </a:xfrm>
        </p:spPr>
        <p:txBody>
          <a:bodyPr/>
          <a:lstStyle/>
          <a:p>
            <a:pPr marL="0" indent="0">
              <a:buNone/>
            </a:pPr>
            <a:r>
              <a:rPr lang="en-US" sz="1600" i="1" dirty="0"/>
              <a:t>(similar to Bayesian p-value or parametric bootstrap)</a:t>
            </a:r>
            <a:endParaRPr lang="en-US" sz="1600" dirty="0"/>
          </a:p>
          <a:p>
            <a:r>
              <a:rPr lang="en-US" sz="2000" dirty="0"/>
              <a:t>Simulate new response data from the fitted model for each observation.</a:t>
            </a:r>
          </a:p>
          <a:p>
            <a:r>
              <a:rPr lang="en-US" sz="2000" dirty="0"/>
              <a:t>For each observation, calculate the empirical cumulative density function for the simulated observations</a:t>
            </a:r>
          </a:p>
          <a:p>
            <a:r>
              <a:rPr lang="en-US" sz="2000" dirty="0"/>
              <a:t>The residual is defined as the value of the empirical density function at the value of the observed data, </a:t>
            </a:r>
          </a:p>
          <a:p>
            <a:pPr lvl="1"/>
            <a:r>
              <a:rPr lang="en-US" sz="1600" dirty="0"/>
              <a:t>residual of 0: all simulated values are larger than the observed value,</a:t>
            </a:r>
          </a:p>
          <a:p>
            <a:pPr lvl="1"/>
            <a:r>
              <a:rPr lang="en-US" sz="1600" dirty="0"/>
              <a:t>residual of 0.5: half of simulated values are larger than observed value.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9043FA-D827-00D4-7183-B042F6649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Advanced Stats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BC0209-765F-B908-F92B-70BC59CB1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GLM/Poisson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1F9EFC-8FBA-94E8-4F97-50BF341D3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279A2-C3A6-46F8-97CA-7851F927AEB5}" type="slidenum">
              <a:rPr lang="en-US" altLang="en-US" smtClean="0"/>
              <a:pPr>
                <a:defRPr/>
              </a:pPr>
              <a:t>41</a:t>
            </a:fld>
            <a:endParaRPr lang="en-US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B9BFC3-F54A-157A-3846-D30C9BAB15BE}"/>
              </a:ext>
            </a:extLst>
          </p:cNvPr>
          <p:cNvSpPr txBox="1"/>
          <p:nvPr/>
        </p:nvSpPr>
        <p:spPr>
          <a:xfrm>
            <a:off x="7721600" y="6400800"/>
            <a:ext cx="284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Hartig, 2024</a:t>
            </a:r>
            <a:endParaRPr 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FE6A9E9-123E-E5CC-C4CC-808149F2D2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4370" y="1095375"/>
            <a:ext cx="4609630" cy="466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990380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Advanced Stats</a:t>
            </a:r>
          </a:p>
        </p:txBody>
      </p:sp>
      <p:sp>
        <p:nvSpPr>
          <p:cNvPr id="7065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GLM/Poisson</a:t>
            </a:r>
          </a:p>
        </p:txBody>
      </p:sp>
      <p:sp>
        <p:nvSpPr>
          <p:cNvPr id="706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CBE6BF5-3A55-4AD7-93DF-F59EA648ACF9}" type="slidenum">
              <a:rPr lang="en-US" altLang="en-US" sz="14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42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706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Summary &amp; Further Modeling</a:t>
            </a:r>
          </a:p>
        </p:txBody>
      </p:sp>
      <p:sp>
        <p:nvSpPr>
          <p:cNvPr id="7066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/>
              <a:t>Generalized Linear Models:</a:t>
            </a:r>
          </a:p>
          <a:p>
            <a:pPr lvl="1" eaLnBrk="1" hangingPunct="1"/>
            <a:r>
              <a:rPr lang="en-US" altLang="en-US" sz="2400" dirty="0"/>
              <a:t>model data on original scale, but can accommodate large range of:</a:t>
            </a:r>
          </a:p>
          <a:p>
            <a:pPr lvl="2" eaLnBrk="1" hangingPunct="1"/>
            <a:r>
              <a:rPr lang="en-US" altLang="en-US" sz="2000" dirty="0"/>
              <a:t>Links between linear predictor and mean</a:t>
            </a:r>
          </a:p>
          <a:p>
            <a:pPr lvl="2" eaLnBrk="1" hangingPunct="1"/>
            <a:r>
              <a:rPr lang="en-US" altLang="en-US" sz="2000" dirty="0"/>
              <a:t>Dependence of variance on the mean</a:t>
            </a:r>
          </a:p>
          <a:p>
            <a:pPr lvl="1" eaLnBrk="1" hangingPunct="1"/>
            <a:r>
              <a:rPr lang="en-US" altLang="en-US" sz="2400" dirty="0"/>
              <a:t>Many distributional forms beyond Poisson.</a:t>
            </a:r>
          </a:p>
          <a:p>
            <a:pPr lvl="1" eaLnBrk="1" hangingPunct="1"/>
            <a:r>
              <a:rPr lang="en-US" altLang="en-US" sz="2400" dirty="0">
                <a:cs typeface="Arial" panose="020B0604020202020204" pitchFamily="34" charset="0"/>
              </a:rPr>
              <a:t>Many GLMs use Maximum Likelihood instead of standard regression parameters for estimation.</a:t>
            </a:r>
          </a:p>
          <a:p>
            <a:pPr lvl="1" eaLnBrk="1" hangingPunct="1"/>
            <a:r>
              <a:rPr lang="en-US" altLang="en-US" sz="2400" dirty="0">
                <a:cs typeface="Arial" panose="020B0604020202020204" pitchFamily="34" charset="0"/>
              </a:rPr>
              <a:t>Inference for GLMs mainly based on deviance.</a:t>
            </a:r>
          </a:p>
          <a:p>
            <a:pPr eaLnBrk="1" hangingPunct="1"/>
            <a:r>
              <a:rPr lang="en-US" altLang="en-US" sz="2800" dirty="0"/>
              <a:t>Model selection:</a:t>
            </a:r>
          </a:p>
          <a:p>
            <a:pPr lvl="1" eaLnBrk="1" hangingPunct="1"/>
            <a:r>
              <a:rPr lang="en-US" altLang="en-US" sz="2400" dirty="0"/>
              <a:t>Select distribution most appropriate for variables (</a:t>
            </a:r>
            <a:r>
              <a:rPr lang="en-US" altLang="en-US" sz="2400" dirty="0" err="1"/>
              <a:t>Venables</a:t>
            </a:r>
            <a:r>
              <a:rPr lang="en-US" altLang="en-US" sz="2400" dirty="0"/>
              <a:t> and </a:t>
            </a:r>
            <a:r>
              <a:rPr lang="en-US" altLang="en-US" sz="2400" dirty="0" err="1"/>
              <a:t>Dichmont</a:t>
            </a:r>
            <a:r>
              <a:rPr lang="en-US" altLang="en-US" sz="2400" dirty="0"/>
              <a:t> 2004).</a:t>
            </a:r>
          </a:p>
          <a:p>
            <a:pPr lvl="1" eaLnBrk="1" hangingPunct="1"/>
            <a:r>
              <a:rPr lang="en-US" altLang="en-US" sz="2400" dirty="0"/>
              <a:t>Some models have quasi-equivalents to handle dispersion.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706" name="Group 7"/>
          <p:cNvGrpSpPr>
            <a:grpSpLocks/>
          </p:cNvGrpSpPr>
          <p:nvPr/>
        </p:nvGrpSpPr>
        <p:grpSpPr bwMode="auto">
          <a:xfrm>
            <a:off x="7058025" y="3759200"/>
            <a:ext cx="2039938" cy="2192338"/>
            <a:chOff x="7255952" y="4648200"/>
            <a:chExt cx="2040448" cy="2192848"/>
          </a:xfrm>
        </p:grpSpPr>
        <p:pic>
          <p:nvPicPr>
            <p:cNvPr id="72714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5952" y="4800600"/>
              <a:ext cx="2040448" cy="2040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8457990" y="4648200"/>
              <a:ext cx="457314" cy="3810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12669" y="1719618"/>
            <a:ext cx="8229600" cy="4517159"/>
          </a:xfrm>
          <a:blipFill rotWithShape="0">
            <a:blip r:embed="rId4"/>
            <a:stretch>
              <a:fillRect l="-1481" t="-3779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7270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95400"/>
          </a:xfrm>
        </p:spPr>
        <p:txBody>
          <a:bodyPr/>
          <a:lstStyle/>
          <a:p>
            <a:r>
              <a:rPr lang="en-US" altLang="en-US" b="1"/>
              <a:t>Statistical Modeling</a:t>
            </a:r>
          </a:p>
        </p:txBody>
      </p:sp>
      <p:sp>
        <p:nvSpPr>
          <p:cNvPr id="6" name="Cloud Callout 5"/>
          <p:cNvSpPr/>
          <p:nvPr/>
        </p:nvSpPr>
        <p:spPr>
          <a:xfrm rot="408970" flipH="1">
            <a:off x="5745163" y="1778000"/>
            <a:ext cx="2971800" cy="1981200"/>
          </a:xfrm>
          <a:prstGeom prst="cloudCallout">
            <a:avLst/>
          </a:prstGeom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chemeClr val="tx2"/>
                </a:solidFill>
              </a:rPr>
              <a:t>How does x affect y?</a:t>
            </a:r>
          </a:p>
        </p:txBody>
      </p:sp>
      <p:sp>
        <p:nvSpPr>
          <p:cNvPr id="12" name="Cloud Callout 11"/>
          <p:cNvSpPr/>
          <p:nvPr/>
        </p:nvSpPr>
        <p:spPr>
          <a:xfrm rot="408970" flipH="1">
            <a:off x="5745163" y="1778000"/>
            <a:ext cx="2971800" cy="1981200"/>
          </a:xfrm>
          <a:prstGeom prst="cloudCallout">
            <a:avLst/>
          </a:prstGeom>
          <a:solidFill>
            <a:srgbClr val="FFEA6D"/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chemeClr val="tx2"/>
                </a:solidFill>
              </a:rPr>
              <a:t>How do some x’s affect y?</a:t>
            </a:r>
          </a:p>
        </p:txBody>
      </p:sp>
      <p:sp>
        <p:nvSpPr>
          <p:cNvPr id="13" name="Cloud Callout 12"/>
          <p:cNvSpPr/>
          <p:nvPr/>
        </p:nvSpPr>
        <p:spPr>
          <a:xfrm rot="408970" flipH="1">
            <a:off x="5745163" y="1763713"/>
            <a:ext cx="2971800" cy="1981200"/>
          </a:xfrm>
          <a:prstGeom prst="cloudCallout">
            <a:avLst/>
          </a:prstGeom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>
                <a:solidFill>
                  <a:schemeClr val="tx2"/>
                </a:solidFill>
              </a:rPr>
              <a:t>What if my data aren’t normal?</a:t>
            </a:r>
          </a:p>
        </p:txBody>
      </p:sp>
      <p:sp>
        <p:nvSpPr>
          <p:cNvPr id="14" name="Cloud Callout 13"/>
          <p:cNvSpPr/>
          <p:nvPr/>
        </p:nvSpPr>
        <p:spPr>
          <a:xfrm rot="408970" flipH="1">
            <a:off x="5745163" y="1778000"/>
            <a:ext cx="2971800" cy="1981200"/>
          </a:xfrm>
          <a:prstGeom prst="cloudCallout">
            <a:avLst/>
          </a:prstGeom>
          <a:solidFill>
            <a:srgbClr val="FFE64B"/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>
                <a:solidFill>
                  <a:schemeClr val="tx2"/>
                </a:solidFill>
              </a:rPr>
              <a:t>What if the </a:t>
            </a:r>
            <a:r>
              <a:rPr lang="en-US" sz="2400" dirty="0">
                <a:solidFill>
                  <a:schemeClr val="tx2"/>
                </a:solidFill>
              </a:rPr>
              <a:t>relationships</a:t>
            </a:r>
            <a:r>
              <a:rPr lang="en-US" sz="2600" dirty="0">
                <a:solidFill>
                  <a:schemeClr val="tx2"/>
                </a:solidFill>
              </a:rPr>
              <a:t> aren’t linear?</a:t>
            </a:r>
          </a:p>
        </p:txBody>
      </p:sp>
      <p:sp>
        <p:nvSpPr>
          <p:cNvPr id="72713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5467350"/>
            <a:ext cx="2133600" cy="365125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C5C2538-4D00-4DEC-9D3F-42B3FC6871C5}" type="slidenum">
              <a:rPr lang="en-US" altLang="en-US" sz="14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43</a:t>
            </a:fld>
            <a:endParaRPr lang="en-US" altLang="en-US" sz="14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20363" y="533400"/>
            <a:ext cx="7937837" cy="6001359"/>
            <a:chOff x="520363" y="533400"/>
            <a:chExt cx="8090237" cy="6001359"/>
          </a:xfrm>
          <a:solidFill>
            <a:srgbClr val="FFE64B"/>
          </a:solidFill>
        </p:grpSpPr>
        <p:sp>
          <p:nvSpPr>
            <p:cNvPr id="10" name="Rounded Rectangle 9"/>
            <p:cNvSpPr/>
            <p:nvPr/>
          </p:nvSpPr>
          <p:spPr>
            <a:xfrm>
              <a:off x="520363" y="533400"/>
              <a:ext cx="8090237" cy="6001359"/>
            </a:xfrm>
            <a:prstGeom prst="roundRect">
              <a:avLst/>
            </a:prstGeom>
            <a:grp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669881" y="762000"/>
              <a:ext cx="5791199" cy="1077218"/>
            </a:xfrm>
            <a:prstGeom prst="rect">
              <a:avLst/>
            </a:prstGeom>
            <a:grpFill/>
            <a:ln>
              <a:noFill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3200" dirty="0">
                  <a:solidFill>
                    <a:schemeClr val="tx2"/>
                  </a:solidFill>
                </a:rPr>
                <a:t>Generalized Additive Models (GAM)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365644" y="2467474"/>
            <a:ext cx="6247275" cy="3933326"/>
            <a:chOff x="1015663" y="1437167"/>
            <a:chExt cx="7099637" cy="5086959"/>
          </a:xfrm>
          <a:solidFill>
            <a:srgbClr val="FFE64B"/>
          </a:solidFill>
        </p:grpSpPr>
        <p:sp>
          <p:nvSpPr>
            <p:cNvPr id="13" name="Rounded Rectangle 12"/>
            <p:cNvSpPr/>
            <p:nvPr/>
          </p:nvSpPr>
          <p:spPr>
            <a:xfrm>
              <a:off x="1015663" y="1437167"/>
              <a:ext cx="7099637" cy="5086959"/>
            </a:xfrm>
            <a:prstGeom prst="roundRect">
              <a:avLst/>
            </a:prstGeom>
            <a:grp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542011" y="1534180"/>
              <a:ext cx="5771703" cy="1393163"/>
            </a:xfrm>
            <a:prstGeom prst="rect">
              <a:avLst/>
            </a:prstGeom>
            <a:grpFill/>
            <a:ln>
              <a:noFill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3200" dirty="0">
                  <a:solidFill>
                    <a:schemeClr val="tx2"/>
                  </a:solidFill>
                </a:rPr>
                <a:t>Generalized Linear Models (GLM)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157033" y="3673023"/>
            <a:ext cx="4664496" cy="2575377"/>
            <a:chOff x="1520741" y="2209800"/>
            <a:chExt cx="6089480" cy="4346224"/>
          </a:xfrm>
          <a:solidFill>
            <a:srgbClr val="FFE64B"/>
          </a:solidFill>
        </p:grpSpPr>
        <p:sp>
          <p:nvSpPr>
            <p:cNvPr id="14" name="Rounded Rectangle 13"/>
            <p:cNvSpPr/>
            <p:nvPr/>
          </p:nvSpPr>
          <p:spPr>
            <a:xfrm>
              <a:off x="1520741" y="2209800"/>
              <a:ext cx="6089480" cy="4346224"/>
            </a:xfrm>
            <a:prstGeom prst="roundRect">
              <a:avLst/>
            </a:prstGeom>
            <a:grp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396264" y="2372379"/>
              <a:ext cx="4554414" cy="986870"/>
            </a:xfrm>
            <a:prstGeom prst="rect">
              <a:avLst/>
            </a:prstGeom>
            <a:grpFill/>
            <a:ln>
              <a:noFill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3200" dirty="0">
                  <a:solidFill>
                    <a:schemeClr val="tx2"/>
                  </a:solidFill>
                </a:rPr>
                <a:t>Multiple Regression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654294" y="4555660"/>
            <a:ext cx="3669975" cy="1540340"/>
            <a:chOff x="1957523" y="2895599"/>
            <a:chExt cx="5215914" cy="3673941"/>
          </a:xfrm>
          <a:solidFill>
            <a:srgbClr val="FFE64B"/>
          </a:solidFill>
        </p:grpSpPr>
        <p:sp>
          <p:nvSpPr>
            <p:cNvPr id="15" name="Rounded Rectangle 14"/>
            <p:cNvSpPr/>
            <p:nvPr/>
          </p:nvSpPr>
          <p:spPr>
            <a:xfrm>
              <a:off x="1957523" y="2895599"/>
              <a:ext cx="5215914" cy="3673941"/>
            </a:xfrm>
            <a:prstGeom prst="roundRect">
              <a:avLst/>
            </a:prstGeom>
            <a:grp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889080" y="3057026"/>
              <a:ext cx="3352800" cy="2569326"/>
            </a:xfrm>
            <a:prstGeom prst="rect">
              <a:avLst/>
            </a:prstGeom>
            <a:grpFill/>
            <a:ln>
              <a:noFill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3200" dirty="0">
                  <a:solidFill>
                    <a:schemeClr val="tx2"/>
                  </a:solidFill>
                </a:rPr>
                <a:t>Linear Regression</a:t>
              </a:r>
            </a:p>
          </p:txBody>
        </p:sp>
      </p:grpSp>
      <p:sp>
        <p:nvSpPr>
          <p:cNvPr id="7475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EE1977E-5CA8-4996-AEBF-4407FFEED299}" type="slidenum">
              <a:rPr lang="en-US" altLang="en-US" sz="14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44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70501" y="6534150"/>
            <a:ext cx="3882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Acknowledgement: Brooke Lowman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Advanced Stats</a:t>
            </a:r>
          </a:p>
        </p:txBody>
      </p:sp>
      <p:sp>
        <p:nvSpPr>
          <p:cNvPr id="76803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GLM/Poisson</a:t>
            </a:r>
          </a:p>
        </p:txBody>
      </p:sp>
      <p:sp>
        <p:nvSpPr>
          <p:cNvPr id="7680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8DDE2C3-A757-4DE0-BA10-D4DBD20E44BE}" type="slidenum">
              <a:rPr lang="en-US" altLang="en-US" sz="14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45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768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Further Reading</a:t>
            </a:r>
          </a:p>
        </p:txBody>
      </p:sp>
      <p:sp>
        <p:nvSpPr>
          <p:cNvPr id="7680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143000"/>
            <a:ext cx="9144000" cy="5257800"/>
          </a:xfrm>
        </p:spPr>
        <p:txBody>
          <a:bodyPr/>
          <a:lstStyle/>
          <a:p>
            <a:pPr lvl="1" eaLnBrk="1" hangingPunct="1">
              <a:buFontTx/>
              <a:buNone/>
            </a:pPr>
            <a:r>
              <a:rPr lang="en-US" altLang="en-US" sz="2400"/>
              <a:t>Crawley, M.J., 2005. Statistics: An Introduction Using R. John Wiley &amp; Sons, London.</a:t>
            </a:r>
          </a:p>
          <a:p>
            <a:pPr lvl="1" eaLnBrk="1" hangingPunct="1">
              <a:buFontTx/>
              <a:buNone/>
            </a:pPr>
            <a:r>
              <a:rPr lang="en-US" altLang="en-US" sz="2400"/>
              <a:t>Dobson, A.J., 2002. An Introduction to Generalized Linear Models, 2</a:t>
            </a:r>
            <a:r>
              <a:rPr lang="en-US" altLang="en-US" sz="2400" baseline="30000"/>
              <a:t>nd</a:t>
            </a:r>
            <a:r>
              <a:rPr lang="en-US" altLang="en-US" sz="2400"/>
              <a:t> ed. Chapman &amp; Hall, London.</a:t>
            </a:r>
          </a:p>
          <a:p>
            <a:pPr lvl="1" eaLnBrk="1" hangingPunct="1">
              <a:buFontTx/>
              <a:buNone/>
            </a:pPr>
            <a:r>
              <a:rPr lang="en-US" altLang="en-US" sz="2400"/>
              <a:t>McCullagh, P., Nelder, J.A., 1989. Generalized Linear Models, 2</a:t>
            </a:r>
            <a:r>
              <a:rPr lang="en-US" altLang="en-US" sz="2400" baseline="30000"/>
              <a:t>nd</a:t>
            </a:r>
            <a:r>
              <a:rPr lang="en-US" altLang="en-US" sz="2400"/>
              <a:t> ed. Chapman &amp; Hall, London.</a:t>
            </a:r>
          </a:p>
          <a:p>
            <a:pPr lvl="1" eaLnBrk="1" hangingPunct="1">
              <a:buFontTx/>
              <a:buNone/>
            </a:pPr>
            <a:r>
              <a:rPr lang="en-US" altLang="en-US" sz="2400"/>
              <a:t>Nelder, J.A.,Wedderburn, R.W.M., 1972. Generalized linear models. J. Roy. Stat. Soc. Ser. A. 135, 370–384.</a:t>
            </a:r>
          </a:p>
          <a:p>
            <a:pPr lvl="1" eaLnBrk="1" hangingPunct="1">
              <a:buFontTx/>
              <a:buNone/>
            </a:pPr>
            <a:r>
              <a:rPr lang="en-US" altLang="en-US" sz="2400"/>
              <a:t>Venables, W. N., Dichmont, C.M., 2004. GLMS, GAMS and GLMMs: an overview of theory for applications in fisheries research. Fish. Res. 70, 319-337.</a:t>
            </a:r>
          </a:p>
          <a:p>
            <a:pPr lvl="1" eaLnBrk="1" hangingPunct="1">
              <a:buFontTx/>
              <a:buNone/>
            </a:pPr>
            <a:r>
              <a:rPr lang="en-US" altLang="en-US" sz="2400"/>
              <a:t>Wood, S.N., 2006. Generalized Additive Models: An Introduction with R. Chapman &amp; Hall, London.</a:t>
            </a:r>
          </a:p>
          <a:p>
            <a:pPr lvl="1" eaLnBrk="1" hangingPunct="1">
              <a:buFontTx/>
              <a:buNone/>
            </a:pPr>
            <a:endParaRPr lang="en-US" altLang="en-US" sz="2400"/>
          </a:p>
          <a:p>
            <a:pPr lvl="1" eaLnBrk="1" hangingPunct="1"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Advanced Stats</a:t>
            </a:r>
          </a:p>
        </p:txBody>
      </p:sp>
      <p:sp>
        <p:nvSpPr>
          <p:cNvPr id="1433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GLM/Poisson</a:t>
            </a:r>
          </a:p>
        </p:txBody>
      </p:sp>
      <p:sp>
        <p:nvSpPr>
          <p:cNvPr id="1434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B144906-9941-4034-8855-24FF7E9AC16C}" type="slidenum">
              <a:rPr lang="en-US" altLang="en-US" sz="14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Model Validation</a:t>
            </a:r>
          </a:p>
        </p:txBody>
      </p:sp>
      <p:sp>
        <p:nvSpPr>
          <p:cNvPr id="143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3902075" cy="5257800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Important model assumptions need to be inspected:</a:t>
            </a:r>
          </a:p>
          <a:p>
            <a:pPr lvl="1" eaLnBrk="1" hangingPunct="1"/>
            <a:r>
              <a:rPr lang="en-US" altLang="en-US" sz="2400" dirty="0"/>
              <a:t>Scatterplot of residuals on fitted values and scale-location plot show unequal variance.</a:t>
            </a:r>
          </a:p>
          <a:p>
            <a:pPr lvl="1" eaLnBrk="1" hangingPunct="1"/>
            <a:r>
              <a:rPr lang="en-US" altLang="en-US" sz="2400" dirty="0"/>
              <a:t>Q-Q plot shows non-normality</a:t>
            </a:r>
          </a:p>
          <a:p>
            <a:pPr lvl="1" eaLnBrk="1" hangingPunct="1"/>
            <a:r>
              <a:rPr lang="en-US" altLang="en-US" sz="2400" dirty="0"/>
              <a:t>Cook’s distance indicates influential observations.</a:t>
            </a:r>
          </a:p>
          <a:p>
            <a:pPr lvl="1" eaLnBrk="1" hangingPunct="1"/>
            <a:endParaRPr lang="en-US" altLang="en-US" sz="2400" dirty="0"/>
          </a:p>
        </p:txBody>
      </p:sp>
      <p:pic>
        <p:nvPicPr>
          <p:cNvPr id="1434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588" y="1147763"/>
            <a:ext cx="5332412" cy="532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Advanced Stats</a:t>
            </a:r>
          </a:p>
        </p:txBody>
      </p:sp>
      <p:sp>
        <p:nvSpPr>
          <p:cNvPr id="1638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GLM/Poisson</a:t>
            </a:r>
          </a:p>
        </p:txBody>
      </p:sp>
      <p:sp>
        <p:nvSpPr>
          <p:cNvPr id="1638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5B0F978-D331-4D12-9630-1B717231D043}" type="slidenum">
              <a:rPr lang="en-US" altLang="en-US" sz="14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Generalized Linear Models</a:t>
            </a:r>
          </a:p>
        </p:txBody>
      </p:sp>
      <p:sp>
        <p:nvSpPr>
          <p:cNvPr id="163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Generalized Linear Models (GLMs):</a:t>
            </a:r>
          </a:p>
          <a:p>
            <a:pPr lvl="1" eaLnBrk="1" hangingPunct="1"/>
            <a:r>
              <a:rPr lang="en-US" altLang="en-US" dirty="0"/>
              <a:t>Attempt to accommodate variance heterogeneity and non-normal behavior by offering a range of distributional types that cover common mean-variance relationships</a:t>
            </a:r>
          </a:p>
          <a:p>
            <a:pPr lvl="1" eaLnBrk="1" hangingPunct="1"/>
            <a:r>
              <a:rPr lang="en-US" altLang="en-US" dirty="0"/>
              <a:t>useful for obviously non-normal data generating process</a:t>
            </a:r>
          </a:p>
          <a:p>
            <a:pPr lvl="1" eaLnBrk="1" hangingPunct="1"/>
            <a:r>
              <a:rPr lang="en-US" altLang="en-US" dirty="0"/>
              <a:t>provide alternatives to data transformation; e.g., </a:t>
            </a:r>
            <a:br>
              <a:rPr lang="en-US" altLang="en-US" dirty="0"/>
            </a:br>
            <a:r>
              <a:rPr lang="en-US" altLang="en-US" i="1" dirty="0"/>
              <a:t>Y</a:t>
            </a:r>
            <a:r>
              <a:rPr lang="en-US" altLang="en-US" dirty="0"/>
              <a:t>’ = log(</a:t>
            </a:r>
            <a:r>
              <a:rPr lang="en-US" altLang="en-US" i="1" dirty="0"/>
              <a:t>Y </a:t>
            </a:r>
            <a:r>
              <a:rPr lang="en-US" altLang="en-US" dirty="0"/>
              <a:t>+ </a:t>
            </a:r>
            <a:r>
              <a:rPr lang="en-US" altLang="en-US" i="1" dirty="0"/>
              <a:t>c</a:t>
            </a:r>
            <a:r>
              <a:rPr lang="en-US" altLang="en-US" dirty="0"/>
              <a:t>)</a:t>
            </a:r>
          </a:p>
          <a:p>
            <a:pPr lvl="1" eaLnBrk="1" hangingPunct="1"/>
            <a:r>
              <a:rPr lang="en-US" altLang="en-US" dirty="0"/>
              <a:t>first defined by </a:t>
            </a:r>
            <a:r>
              <a:rPr lang="en-US" altLang="en-US" dirty="0" err="1"/>
              <a:t>Nelder</a:t>
            </a:r>
            <a:r>
              <a:rPr lang="en-US" altLang="en-US" dirty="0"/>
              <a:t> and </a:t>
            </a:r>
            <a:r>
              <a:rPr lang="en-US" altLang="en-US" dirty="0" err="1"/>
              <a:t>Wedderburn</a:t>
            </a:r>
            <a:r>
              <a:rPr lang="en-US" altLang="en-US" dirty="0"/>
              <a:t> (1972)</a:t>
            </a:r>
          </a:p>
          <a:p>
            <a:pPr marL="914400" lvl="2" indent="0" eaLnBrk="1" hangingPunct="1">
              <a:buNone/>
            </a:pPr>
            <a:r>
              <a:rPr lang="en-US" altLang="en-US" dirty="0"/>
              <a:t>(but principles extend earlier)</a:t>
            </a:r>
          </a:p>
          <a:p>
            <a:pPr lvl="1" eaLnBrk="1" hangingPunct="1"/>
            <a:endParaRPr lang="en-US" alt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Date Placeholder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Advanced Stats</a:t>
            </a:r>
          </a:p>
        </p:txBody>
      </p:sp>
      <p:sp>
        <p:nvSpPr>
          <p:cNvPr id="18435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GLM/Poisson</a:t>
            </a:r>
          </a:p>
        </p:txBody>
      </p:sp>
      <p:sp>
        <p:nvSpPr>
          <p:cNvPr id="18436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76B0774-51FF-40DE-873D-10A087F9E30E}" type="slidenum">
              <a:rPr lang="en-US" altLang="en-US" sz="14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Ordinary Linear Models</a:t>
            </a:r>
          </a:p>
        </p:txBody>
      </p:sp>
      <p:sp>
        <p:nvSpPr>
          <p:cNvPr id="1843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143000"/>
            <a:ext cx="5260975" cy="5257800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Change notation from:</a:t>
            </a:r>
          </a:p>
          <a:p>
            <a:pPr lvl="1" eaLnBrk="1" hangingPunct="1">
              <a:buFontTx/>
              <a:buNone/>
            </a:pPr>
            <a:endParaRPr lang="en-US" altLang="en-US" sz="2400" dirty="0"/>
          </a:p>
          <a:p>
            <a:pPr lvl="1" eaLnBrk="1" hangingPunct="1">
              <a:buFontTx/>
              <a:buNone/>
            </a:pPr>
            <a:r>
              <a:rPr lang="en-US" altLang="en-US" sz="2400" dirty="0"/>
              <a:t>       	                  to:</a:t>
            </a:r>
          </a:p>
          <a:p>
            <a:pPr eaLnBrk="1" hangingPunct="1"/>
            <a:endParaRPr lang="en-US" altLang="en-US" sz="2600" dirty="0"/>
          </a:p>
          <a:p>
            <a:pPr eaLnBrk="1" hangingPunct="1"/>
            <a:r>
              <a:rPr lang="en-US" altLang="en-US" sz="2600" dirty="0"/>
              <a:t>Model distribution of stochastic response variable </a:t>
            </a:r>
            <a:r>
              <a:rPr lang="en-US" altLang="en-US" sz="2600" i="1" dirty="0"/>
              <a:t>y</a:t>
            </a:r>
            <a:r>
              <a:rPr lang="en-US" altLang="en-US" sz="2600" dirty="0"/>
              <a:t> in terms of explanatory variables </a:t>
            </a:r>
            <a:r>
              <a:rPr lang="en-US" altLang="en-US" sz="2600" i="1" dirty="0"/>
              <a:t>x</a:t>
            </a:r>
            <a:r>
              <a:rPr lang="en-US" altLang="en-US" sz="2600" baseline="-25000" dirty="0"/>
              <a:t>1</a:t>
            </a:r>
            <a:r>
              <a:rPr lang="en-US" altLang="en-US" sz="2600" dirty="0"/>
              <a:t>, </a:t>
            </a:r>
            <a:r>
              <a:rPr lang="en-US" altLang="en-US" sz="2600" i="1" dirty="0"/>
              <a:t>x</a:t>
            </a:r>
            <a:r>
              <a:rPr lang="en-US" altLang="en-US" sz="2600" baseline="-25000" dirty="0"/>
              <a:t>2</a:t>
            </a:r>
            <a:r>
              <a:rPr lang="en-US" altLang="en-US" sz="2600" dirty="0"/>
              <a:t>, </a:t>
            </a:r>
            <a:r>
              <a:rPr lang="en-US" altLang="en-US" sz="2600" i="1" dirty="0" err="1"/>
              <a:t>x</a:t>
            </a:r>
            <a:r>
              <a:rPr lang="en-US" altLang="en-US" sz="2600" baseline="-25000" dirty="0" err="1"/>
              <a:t>p</a:t>
            </a:r>
            <a:r>
              <a:rPr lang="en-US" altLang="en-US" sz="2600" dirty="0"/>
              <a:t>... or their known mathematical functions.</a:t>
            </a:r>
          </a:p>
          <a:p>
            <a:pPr eaLnBrk="1" hangingPunct="1"/>
            <a:r>
              <a:rPr lang="en-US" altLang="en-US" sz="2600" dirty="0"/>
              <a:t>Simplified notation where fixed part of equation (</a:t>
            </a:r>
            <a:r>
              <a:rPr lang="el-GR" altLang="en-US" sz="2600" i="1" dirty="0">
                <a:cs typeface="Arial" panose="020B0604020202020204" pitchFamily="34" charset="0"/>
              </a:rPr>
              <a:t>η</a:t>
            </a:r>
            <a:r>
              <a:rPr lang="en-US" altLang="en-US" sz="2600" dirty="0"/>
              <a:t>) is referred to as the linear predictor:</a:t>
            </a:r>
          </a:p>
        </p:txBody>
      </p:sp>
      <p:graphicFrame>
        <p:nvGraphicFramePr>
          <p:cNvPr id="18439" name="Object 9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6337300" y="1106488"/>
          <a:ext cx="2720975" cy="5267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93800" imgH="2311400" progId="Equation.3">
                  <p:embed/>
                </p:oleObj>
              </mc:Choice>
              <mc:Fallback>
                <p:oleObj name="Equation" r:id="rId3" imgW="1193800" imgH="23114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37300" y="1106488"/>
                        <a:ext cx="2720975" cy="5267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0" y="166252"/>
            <a:ext cx="9144000" cy="1143000"/>
          </a:xfrm>
        </p:spPr>
        <p:txBody>
          <a:bodyPr/>
          <a:lstStyle/>
          <a:p>
            <a:r>
              <a:rPr lang="en-US" dirty="0"/>
              <a:t>Transformation approach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0" y="1152236"/>
            <a:ext cx="9144000" cy="5257800"/>
          </a:xfrm>
        </p:spPr>
        <p:txBody>
          <a:bodyPr/>
          <a:lstStyle/>
          <a:p>
            <a:r>
              <a:rPr lang="en-US" sz="2400" dirty="0"/>
              <a:t>Transform response variable to accommodate non-normal, </a:t>
            </a:r>
            <a:r>
              <a:rPr lang="en-US" sz="2400" dirty="0" err="1"/>
              <a:t>heteroscadistic</a:t>
            </a:r>
            <a:r>
              <a:rPr lang="en-US" sz="2400" dirty="0"/>
              <a:t> errors.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Advanced Stats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GLM/Poisson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C69E39-2B36-4877-BDB2-67D35618909B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381" y="2373440"/>
            <a:ext cx="2202166" cy="68536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218459"/>
            <a:ext cx="2530764" cy="995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5962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5" name="Object 4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2361153954"/>
              </p:ext>
            </p:extLst>
          </p:nvPr>
        </p:nvGraphicFramePr>
        <p:xfrm>
          <a:off x="2291097" y="3255767"/>
          <a:ext cx="5000040" cy="21546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120900" imgH="914400" progId="Equation.3">
                  <p:embed/>
                </p:oleObj>
              </mc:Choice>
              <mc:Fallback>
                <p:oleObj name="Equation" r:id="rId3" imgW="2120900" imgH="9144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1097" y="3255767"/>
                        <a:ext cx="5000040" cy="21546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1876926" y="3255767"/>
            <a:ext cx="5743074" cy="10773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30" name="Date Placeholder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Advanced Stats</a:t>
            </a:r>
          </a:p>
        </p:txBody>
      </p:sp>
      <p:sp>
        <p:nvSpPr>
          <p:cNvPr id="22531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GLM/Poisson</a:t>
            </a:r>
          </a:p>
        </p:txBody>
      </p:sp>
      <p:sp>
        <p:nvSpPr>
          <p:cNvPr id="22532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C815F9F-FD00-41D2-8E1F-24756D70A6B1}" type="slidenum">
              <a:rPr lang="en-US" altLang="en-US" sz="14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225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Generalized Linear Models</a:t>
            </a:r>
          </a:p>
        </p:txBody>
      </p:sp>
      <p:sp>
        <p:nvSpPr>
          <p:cNvPr id="2253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143000"/>
            <a:ext cx="9144000" cy="5257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/>
              <a:t>Distribution of </a:t>
            </a:r>
            <a:r>
              <a:rPr lang="en-US" altLang="en-US" i="1" dirty="0"/>
              <a:t>y</a:t>
            </a:r>
            <a:r>
              <a:rPr lang="en-US" altLang="en-US" dirty="0"/>
              <a:t> depends on the explanatory variables through linear predictor </a:t>
            </a:r>
            <a:r>
              <a:rPr lang="el-GR" altLang="en-US" i="1" dirty="0">
                <a:cs typeface="Arial" panose="020B0604020202020204" pitchFamily="34" charset="0"/>
              </a:rPr>
              <a:t>η</a:t>
            </a:r>
            <a:r>
              <a:rPr lang="en-US" altLang="en-US" dirty="0">
                <a:cs typeface="Arial" panose="020B0604020202020204" pitchFamily="34" charset="0"/>
              </a:rPr>
              <a:t>, where </a:t>
            </a:r>
            <a:r>
              <a:rPr lang="en-US" altLang="en-US" i="1" dirty="0">
                <a:cs typeface="Arial" panose="020B0604020202020204" pitchFamily="34" charset="0"/>
              </a:rPr>
              <a:t>x</a:t>
            </a:r>
            <a:r>
              <a:rPr lang="en-US" altLang="en-US" i="1" baseline="-25000" dirty="0">
                <a:cs typeface="Arial" panose="020B0604020202020204" pitchFamily="34" charset="0"/>
              </a:rPr>
              <a:t>i</a:t>
            </a:r>
            <a:r>
              <a:rPr lang="en-US" altLang="en-US" dirty="0">
                <a:cs typeface="Arial" panose="020B0604020202020204" pitchFamily="34" charset="0"/>
              </a:rPr>
              <a:t>’s are known functions of explanatory variables.</a:t>
            </a:r>
          </a:p>
          <a:p>
            <a:pPr eaLnBrk="1" hangingPunct="1">
              <a:defRPr/>
            </a:pPr>
            <a:r>
              <a:rPr lang="en-US" altLang="en-US" dirty="0">
                <a:cs typeface="Arial" panose="020B0604020202020204" pitchFamily="34" charset="0"/>
              </a:rPr>
              <a:t>The mean of </a:t>
            </a:r>
            <a:r>
              <a:rPr lang="en-US" altLang="en-US" i="1" dirty="0">
                <a:cs typeface="Arial" panose="020B0604020202020204" pitchFamily="34" charset="0"/>
              </a:rPr>
              <a:t>y</a:t>
            </a:r>
            <a:r>
              <a:rPr lang="en-US" altLang="en-US" dirty="0">
                <a:cs typeface="Arial" panose="020B0604020202020204" pitchFamily="34" charset="0"/>
              </a:rPr>
              <a:t> is related to </a:t>
            </a:r>
            <a:r>
              <a:rPr lang="el-GR" altLang="en-US" i="1" dirty="0">
                <a:cs typeface="Arial" panose="020B0604020202020204" pitchFamily="34" charset="0"/>
              </a:rPr>
              <a:t>η</a:t>
            </a:r>
            <a:r>
              <a:rPr lang="en-US" altLang="en-US" dirty="0">
                <a:cs typeface="Arial" panose="020B0604020202020204" pitchFamily="34" charset="0"/>
              </a:rPr>
              <a:t> by a known function called the </a:t>
            </a:r>
            <a:r>
              <a:rPr lang="en-US" altLang="en-US" i="1" dirty="0">
                <a:cs typeface="Arial" panose="020B0604020202020204" pitchFamily="34" charset="0"/>
              </a:rPr>
              <a:t>link</a:t>
            </a:r>
            <a:r>
              <a:rPr lang="en-US" altLang="en-US" dirty="0">
                <a:cs typeface="Arial" panose="020B0604020202020204" pitchFamily="34" charset="0"/>
              </a:rPr>
              <a:t> function which transforms the distribution mean </a:t>
            </a:r>
            <a:r>
              <a:rPr lang="en-US" altLang="en-US" i="1" dirty="0">
                <a:cs typeface="Arial" panose="020B0604020202020204" pitchFamily="34" charset="0"/>
              </a:rPr>
              <a:t>µ</a:t>
            </a:r>
            <a:r>
              <a:rPr lang="en-US" altLang="en-US" dirty="0">
                <a:cs typeface="Arial" panose="020B0604020202020204" pitchFamily="34" charset="0"/>
              </a:rPr>
              <a:t> into the linear predictor </a:t>
            </a:r>
            <a:r>
              <a:rPr lang="el-GR" altLang="en-US" i="1" dirty="0">
                <a:cs typeface="Arial" panose="020B0604020202020204" pitchFamily="34" charset="0"/>
              </a:rPr>
              <a:t>η</a:t>
            </a:r>
            <a:r>
              <a:rPr lang="en-US" altLang="en-US" i="1" dirty="0">
                <a:cs typeface="Arial" panose="020B0604020202020204" pitchFamily="34" charset="0"/>
              </a:rPr>
              <a:t> </a:t>
            </a:r>
            <a:r>
              <a:rPr lang="en-US" altLang="en-US" dirty="0">
                <a:cs typeface="Arial" panose="020B0604020202020204" pitchFamily="34" charset="0"/>
              </a:rPr>
              <a:t>(not the other way around)</a:t>
            </a:r>
          </a:p>
          <a:p>
            <a:pPr marL="457200" lvl="1" indent="0" eaLnBrk="1" hangingPunct="1">
              <a:buFontTx/>
              <a:buNone/>
              <a:defRPr/>
            </a:pPr>
            <a:endParaRPr lang="en-US" altLang="en-US" dirty="0"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en-US" altLang="en-US" dirty="0"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altLang="en-US" dirty="0">
                <a:cs typeface="Arial" panose="020B0604020202020204" pitchFamily="34" charset="0"/>
              </a:rPr>
              <a:t>The link function acts like transformation of the response variable.</a:t>
            </a:r>
            <a:endParaRPr lang="el-GR" altLang="en-US" i="1" dirty="0"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4474</TotalTime>
  <Words>3092</Words>
  <Application>Microsoft Macintosh PowerPoint</Application>
  <PresentationFormat>On-screen Show (4:3)</PresentationFormat>
  <Paragraphs>467</Paragraphs>
  <Slides>45</Slides>
  <Notes>33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9" baseType="lpstr">
      <vt:lpstr>Arial</vt:lpstr>
      <vt:lpstr>Consolas</vt:lpstr>
      <vt:lpstr>Default Design</vt:lpstr>
      <vt:lpstr>Equation</vt:lpstr>
      <vt:lpstr>Generalized Linear Models I Poisson Regression</vt:lpstr>
      <vt:lpstr>Lecture Outline</vt:lpstr>
      <vt:lpstr>Approach to Advanced Methods</vt:lpstr>
      <vt:lpstr>Review: Linear Regression</vt:lpstr>
      <vt:lpstr>Model Validation</vt:lpstr>
      <vt:lpstr>Generalized Linear Models</vt:lpstr>
      <vt:lpstr>Ordinary Linear Models</vt:lpstr>
      <vt:lpstr>Transformation approach</vt:lpstr>
      <vt:lpstr>Generalized Linear Models</vt:lpstr>
      <vt:lpstr>Generalized Linear Models</vt:lpstr>
      <vt:lpstr>Generalized Linear Models</vt:lpstr>
      <vt:lpstr>Generalized Linear Models</vt:lpstr>
      <vt:lpstr>Generalized Linear Models in R</vt:lpstr>
      <vt:lpstr>Generalized Linear Models</vt:lpstr>
      <vt:lpstr>GLM estimation and inference</vt:lpstr>
      <vt:lpstr>6.1 Poisson Regression</vt:lpstr>
      <vt:lpstr>Linear Regression</vt:lpstr>
      <vt:lpstr>Poisson Regression</vt:lpstr>
      <vt:lpstr>Back to the Beach (Ch 27)</vt:lpstr>
      <vt:lpstr>Poisson Regression</vt:lpstr>
      <vt:lpstr>Poisson Regression</vt:lpstr>
      <vt:lpstr>Poisson Regression</vt:lpstr>
      <vt:lpstr>Poisson Regression</vt:lpstr>
      <vt:lpstr>Poisson Regression</vt:lpstr>
      <vt:lpstr>Poisson Distribution</vt:lpstr>
      <vt:lpstr>Quasi-Poisson Distribution</vt:lpstr>
      <vt:lpstr>Quasi-Poisson Regression</vt:lpstr>
      <vt:lpstr>Quasi-Poisson Regression</vt:lpstr>
      <vt:lpstr>Randomized quantile residuals via DHARMa</vt:lpstr>
      <vt:lpstr>Generalized Linear Models in R</vt:lpstr>
      <vt:lpstr>Full Model and Nested Models</vt:lpstr>
      <vt:lpstr>Full Poisson Model</vt:lpstr>
      <vt:lpstr>Full Poisson Model</vt:lpstr>
      <vt:lpstr>Nested Poisson Model</vt:lpstr>
      <vt:lpstr>Nested Poisson Model</vt:lpstr>
      <vt:lpstr>Quasi-Poisson Regression</vt:lpstr>
      <vt:lpstr>Quasi-Poisson Full Model</vt:lpstr>
      <vt:lpstr>Randomized quantile residuals</vt:lpstr>
      <vt:lpstr>Randomized quantile residuals</vt:lpstr>
      <vt:lpstr>Randomized quantile residuals</vt:lpstr>
      <vt:lpstr>Randomized quantile residuals via DHARMa</vt:lpstr>
      <vt:lpstr>Summary &amp; Further Modeling</vt:lpstr>
      <vt:lpstr>Statistical Modeling</vt:lpstr>
      <vt:lpstr>PowerPoint Presentation</vt:lpstr>
      <vt:lpstr>Further Reading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Advanced Statistical Analysis</dc:title>
  <dc:creator>Steve Cadrin</dc:creator>
  <cp:lastModifiedBy>Gavin Fay</cp:lastModifiedBy>
  <cp:revision>210</cp:revision>
  <dcterms:created xsi:type="dcterms:W3CDTF">2008-03-09T00:17:10Z</dcterms:created>
  <dcterms:modified xsi:type="dcterms:W3CDTF">2025-02-08T19:01:30Z</dcterms:modified>
</cp:coreProperties>
</file>