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2" r:id="rId3"/>
    <p:sldId id="459" r:id="rId4"/>
    <p:sldId id="460" r:id="rId5"/>
    <p:sldId id="540" r:id="rId6"/>
    <p:sldId id="494" r:id="rId7"/>
    <p:sldId id="551" r:id="rId8"/>
    <p:sldId id="495" r:id="rId9"/>
    <p:sldId id="497" r:id="rId10"/>
    <p:sldId id="562" r:id="rId11"/>
    <p:sldId id="563" r:id="rId12"/>
    <p:sldId id="564" r:id="rId13"/>
    <p:sldId id="565" r:id="rId14"/>
    <p:sldId id="566" r:id="rId15"/>
    <p:sldId id="567" r:id="rId16"/>
    <p:sldId id="568" r:id="rId17"/>
    <p:sldId id="546" r:id="rId18"/>
    <p:sldId id="548" r:id="rId19"/>
    <p:sldId id="547" r:id="rId20"/>
    <p:sldId id="545" r:id="rId21"/>
    <p:sldId id="549" r:id="rId22"/>
    <p:sldId id="506" r:id="rId23"/>
    <p:sldId id="505" r:id="rId24"/>
    <p:sldId id="502" r:id="rId25"/>
    <p:sldId id="507" r:id="rId26"/>
    <p:sldId id="498" r:id="rId27"/>
    <p:sldId id="544" r:id="rId28"/>
    <p:sldId id="803" r:id="rId29"/>
    <p:sldId id="805" r:id="rId30"/>
    <p:sldId id="552" r:id="rId31"/>
    <p:sldId id="527" r:id="rId32"/>
    <p:sldId id="496" r:id="rId33"/>
    <p:sldId id="530" r:id="rId34"/>
    <p:sldId id="528" r:id="rId35"/>
    <p:sldId id="529" r:id="rId36"/>
    <p:sldId id="499" r:id="rId37"/>
    <p:sldId id="550" r:id="rId38"/>
    <p:sldId id="541" r:id="rId39"/>
    <p:sldId id="542" r:id="rId40"/>
    <p:sldId id="553" r:id="rId41"/>
    <p:sldId id="554" r:id="rId42"/>
    <p:sldId id="555" r:id="rId43"/>
    <p:sldId id="557" r:id="rId44"/>
    <p:sldId id="556" r:id="rId45"/>
    <p:sldId id="558" r:id="rId46"/>
    <p:sldId id="559" r:id="rId47"/>
    <p:sldId id="457" r:id="rId48"/>
    <p:sldId id="543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FFCC"/>
    <a:srgbClr val="FF99FF"/>
    <a:srgbClr val="006699"/>
    <a:srgbClr val="FFCC99"/>
    <a:srgbClr val="A50021"/>
    <a:srgbClr val="CC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435" autoAdjust="0"/>
  </p:normalViewPr>
  <p:slideViewPr>
    <p:cSldViewPr snapToGrid="0">
      <p:cViewPr varScale="1">
        <p:scale>
          <a:sx n="106" d="100"/>
          <a:sy n="106" d="100"/>
        </p:scale>
        <p:origin x="18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8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7F499-4481-C34D-8C08-4597B6F8F36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9B5FD-F3BE-674E-B3FC-762BC3E28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F343B52-CA57-1D4B-8A87-8DD2C111F2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E0CFFD-D561-9D4E-867C-7F3A852AFB57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3C75E5-4B2D-0E43-969A-587662ECDB4E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318814-65C8-8E47-8D7B-3D8ACD44E0E9}" type="slidenum">
              <a:rPr lang="en-US">
                <a:latin typeface="Calibri" charset="0"/>
              </a:rPr>
              <a:pPr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B5DC8D-8E29-9C4C-B03F-E8AB2B66B7F4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miles per gallon (variable mpg), and about its engine – the number of cylinders (cyl) and carburetors (carb), its displacement in cubic inches (disp), its gross horsepower (hp), as well as whether it is a V- or a straight engine (vs). In addition, we are given information about each model’s rear axle ratio (drat), weight in thousands of pounds (wt), and quarter-mile time in seconds (qsec). The variable gear contains the number of forward gears, while am indicates whether the automobile has an automatic or manual transmission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3C9815-40D3-374C-BB1A-FA3729C0A730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F58214-A47B-4C46-882B-B29E1F706CB6}" type="slidenum">
              <a:rPr lang="en-US">
                <a:latin typeface="Calibri" charset="0"/>
                <a:cs typeface="Arial" charset="0"/>
              </a:rPr>
              <a:pPr/>
              <a:t>47</a:t>
            </a:fld>
            <a:endParaRPr lang="en-US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35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671E891-F0F0-8542-9B64-46B99CDBAF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4DBF5B5-7203-D247-B427-76BA72FE9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3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0A200D1-7E27-4E4D-B3F1-246FD2CDC6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3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7763"/>
            <a:ext cx="44958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9688"/>
            <a:ext cx="4495800" cy="255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594393C-E59F-314F-9EE6-32BD2295B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4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90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472BF9-1724-3241-92F9-B4E2271DA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7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C7AE8C5-563F-2845-8CB5-B80CD3847F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1458A75-67B4-0D4D-99FC-B1F0D723B5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19BCD5-759F-A643-BD9D-CD9B95BF8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55D3E65-7344-564F-8A21-0477A095F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4F60B0-76B5-8F4A-8436-DB4627C7E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4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E0C62C0-5D80-534C-B5AA-B655D889D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7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7763"/>
            <a:ext cx="9144000" cy="5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twitter.com/allison_hors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twitter.com/allison_hors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twitter.com/allison_hors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twitter.com/allison_hors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twitter.com/allison_horst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twitter.com/allison_horst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twitter.com/allison_hors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twitter.com/allison_hors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witter.com/allison_horst/status/125047797513014067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latin typeface="Arial" charset="0"/>
              </a:rPr>
              <a:t>Cluster Analysis</a:t>
            </a:r>
            <a:br>
              <a:rPr lang="en-US" sz="4000" dirty="0">
                <a:solidFill>
                  <a:schemeClr val="tx1"/>
                </a:solidFill>
                <a:latin typeface="Arial" charset="0"/>
              </a:rPr>
            </a:br>
            <a:r>
              <a:rPr lang="en-US" sz="2400" dirty="0">
                <a:latin typeface="Arial" charset="0"/>
              </a:rPr>
              <a:t>(James et al. Section 10.3)</a:t>
            </a:r>
            <a:br>
              <a:rPr lang="en-US" sz="2400" dirty="0">
                <a:latin typeface="Arial" charset="0"/>
              </a:rPr>
            </a:b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0576"/>
            <a:ext cx="6400800" cy="103981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MAR 536 Biological Statistics II</a:t>
            </a:r>
          </a:p>
          <a:p>
            <a:pPr eaLnBrk="1" hangingPunct="1"/>
            <a:r>
              <a:rPr lang="en-US" sz="3200" dirty="0">
                <a:latin typeface="Arial" charset="0"/>
              </a:rPr>
              <a:t>April 17 2025</a:t>
            </a:r>
          </a:p>
          <a:p>
            <a:pPr eaLnBrk="1" hangingPunct="1"/>
            <a:r>
              <a:rPr lang="en-US" sz="3200" dirty="0">
                <a:latin typeface="Arial" charset="0"/>
              </a:rPr>
              <a:t>Gavin Fay</a:t>
            </a:r>
          </a:p>
          <a:p>
            <a:pPr eaLnBrk="1" hangingPunct="1"/>
            <a:r>
              <a:rPr lang="en-US" sz="3200" dirty="0">
                <a:latin typeface="Arial" charset="0"/>
              </a:rPr>
              <a:t>Acknowledgements: Steve </a:t>
            </a:r>
            <a:r>
              <a:rPr lang="en-US" sz="3200" dirty="0" err="1">
                <a:latin typeface="Arial" charset="0"/>
              </a:rPr>
              <a:t>Cadrin</a:t>
            </a:r>
            <a:r>
              <a:rPr lang="en-US" sz="3200" dirty="0">
                <a:latin typeface="Arial" charset="0"/>
              </a:rPr>
              <a:t>, Allison Horst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6B6EB-41C8-E64E-9F1C-4C06DB5E0C85}"/>
              </a:ext>
            </a:extLst>
          </p:cNvPr>
          <p:cNvSpPr txBox="1"/>
          <p:nvPr/>
        </p:nvSpPr>
        <p:spPr>
          <a:xfrm>
            <a:off x="1" y="6474941"/>
            <a:ext cx="28420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Artwork by </a:t>
            </a:r>
            <a:r>
              <a:rPr lang="en-US" dirty="0">
                <a:hlinkClick r:id="rId2"/>
              </a:rPr>
              <a:t>@</a:t>
            </a:r>
            <a:r>
              <a:rPr lang="en-US" dirty="0" err="1">
                <a:hlinkClick r:id="rId2"/>
              </a:rPr>
              <a:t>allison_horst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9E6DB-E47F-D449-B088-FF0F27B14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465"/>
            <a:ext cx="9144000" cy="50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4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6B6EB-41C8-E64E-9F1C-4C06DB5E0C85}"/>
              </a:ext>
            </a:extLst>
          </p:cNvPr>
          <p:cNvSpPr txBox="1"/>
          <p:nvPr/>
        </p:nvSpPr>
        <p:spPr>
          <a:xfrm>
            <a:off x="1" y="6474941"/>
            <a:ext cx="28420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Artwork by </a:t>
            </a:r>
            <a:r>
              <a:rPr lang="en-US" dirty="0">
                <a:hlinkClick r:id="rId2"/>
              </a:rPr>
              <a:t>@</a:t>
            </a:r>
            <a:r>
              <a:rPr lang="en-US" dirty="0" err="1">
                <a:hlinkClick r:id="rId2"/>
              </a:rPr>
              <a:t>allison_horst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49CA8-74E3-0E40-862C-3778A979D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465"/>
            <a:ext cx="9144000" cy="50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2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6B6EB-41C8-E64E-9F1C-4C06DB5E0C85}"/>
              </a:ext>
            </a:extLst>
          </p:cNvPr>
          <p:cNvSpPr txBox="1"/>
          <p:nvPr/>
        </p:nvSpPr>
        <p:spPr>
          <a:xfrm>
            <a:off x="1" y="6474941"/>
            <a:ext cx="28420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Artwork by </a:t>
            </a:r>
            <a:r>
              <a:rPr lang="en-US" dirty="0">
                <a:hlinkClick r:id="rId2"/>
              </a:rPr>
              <a:t>@</a:t>
            </a:r>
            <a:r>
              <a:rPr lang="en-US" dirty="0" err="1">
                <a:hlinkClick r:id="rId2"/>
              </a:rPr>
              <a:t>allison_horst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60E51-7A7C-FE4C-88DC-F9D9ED56A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465"/>
            <a:ext cx="9144000" cy="50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6B6EB-41C8-E64E-9F1C-4C06DB5E0C85}"/>
              </a:ext>
            </a:extLst>
          </p:cNvPr>
          <p:cNvSpPr txBox="1"/>
          <p:nvPr/>
        </p:nvSpPr>
        <p:spPr>
          <a:xfrm>
            <a:off x="1" y="6474941"/>
            <a:ext cx="28420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Artwork by </a:t>
            </a:r>
            <a:r>
              <a:rPr lang="en-US" dirty="0">
                <a:hlinkClick r:id="rId2"/>
              </a:rPr>
              <a:t>@</a:t>
            </a:r>
            <a:r>
              <a:rPr lang="en-US" dirty="0" err="1">
                <a:hlinkClick r:id="rId2"/>
              </a:rPr>
              <a:t>allison_horst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FEE90-3801-354F-B592-B71C1E777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465"/>
            <a:ext cx="9144000" cy="50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6B6EB-41C8-E64E-9F1C-4C06DB5E0C85}"/>
              </a:ext>
            </a:extLst>
          </p:cNvPr>
          <p:cNvSpPr txBox="1"/>
          <p:nvPr/>
        </p:nvSpPr>
        <p:spPr>
          <a:xfrm>
            <a:off x="1" y="6474941"/>
            <a:ext cx="28420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Artwork by </a:t>
            </a:r>
            <a:r>
              <a:rPr lang="en-US" dirty="0">
                <a:hlinkClick r:id="rId2"/>
              </a:rPr>
              <a:t>@</a:t>
            </a:r>
            <a:r>
              <a:rPr lang="en-US" dirty="0" err="1">
                <a:hlinkClick r:id="rId2"/>
              </a:rPr>
              <a:t>allison_horst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2E732-B22A-5F4C-B012-65CEFA83F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465"/>
            <a:ext cx="9144000" cy="50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6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6B6EB-41C8-E64E-9F1C-4C06DB5E0C85}"/>
              </a:ext>
            </a:extLst>
          </p:cNvPr>
          <p:cNvSpPr txBox="1"/>
          <p:nvPr/>
        </p:nvSpPr>
        <p:spPr>
          <a:xfrm>
            <a:off x="1" y="6474941"/>
            <a:ext cx="28420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Artwork by </a:t>
            </a:r>
            <a:r>
              <a:rPr lang="en-US" dirty="0">
                <a:hlinkClick r:id="rId2"/>
              </a:rPr>
              <a:t>@</a:t>
            </a:r>
            <a:r>
              <a:rPr lang="en-US" dirty="0" err="1">
                <a:hlinkClick r:id="rId2"/>
              </a:rPr>
              <a:t>allison_horst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C37B5-E850-CE48-A0C6-1C881EFCF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465"/>
            <a:ext cx="9144000" cy="50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6B6EB-41C8-E64E-9F1C-4C06DB5E0C85}"/>
              </a:ext>
            </a:extLst>
          </p:cNvPr>
          <p:cNvSpPr txBox="1"/>
          <p:nvPr/>
        </p:nvSpPr>
        <p:spPr>
          <a:xfrm>
            <a:off x="1" y="6474941"/>
            <a:ext cx="28420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Artwork by </a:t>
            </a:r>
            <a:r>
              <a:rPr lang="en-US" dirty="0">
                <a:hlinkClick r:id="rId2"/>
              </a:rPr>
              <a:t>@</a:t>
            </a:r>
            <a:r>
              <a:rPr lang="en-US" dirty="0" err="1">
                <a:hlinkClick r:id="rId2"/>
              </a:rPr>
              <a:t>allison_horst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DCC3F-858D-1847-97E3-30B302892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465"/>
            <a:ext cx="9144000" cy="50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7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Hierarchical Clustering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Single Linkage (</a:t>
            </a:r>
            <a:r>
              <a:rPr lang="en-US" b="1">
                <a:latin typeface="Arial" charset="0"/>
              </a:rPr>
              <a:t>6 points</a:t>
            </a:r>
            <a:r>
              <a:rPr lang="en-US">
                <a:latin typeface="Arial" charset="0"/>
              </a:rPr>
              <a:t>, </a:t>
            </a:r>
            <a:r>
              <a:rPr lang="en-US" i="1">
                <a:latin typeface="Arial" charset="0"/>
              </a:rPr>
              <a:t>5 clusters</a:t>
            </a:r>
            <a:r>
              <a:rPr lang="en-US">
                <a:latin typeface="Arial" charset="0"/>
              </a:rPr>
              <a:t>)</a:t>
            </a:r>
            <a:endParaRPr lang="en-US" b="1">
              <a:latin typeface="Arial" charset="0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8B3B9A-635F-2A4B-8CF9-E3AA05B1550A}" type="slidenum">
              <a:rPr lang="en-US" sz="1400">
                <a:solidFill>
                  <a:schemeClr val="bg1"/>
                </a:solidFill>
              </a:rPr>
              <a:pPr/>
              <a:t>17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843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3"/>
          <a:stretch>
            <a:fillRect/>
          </a:stretch>
        </p:blipFill>
        <p:spPr bwMode="auto">
          <a:xfrm>
            <a:off x="228600" y="1846263"/>
            <a:ext cx="86868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Hierarchical Clustering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Complete Linkage (</a:t>
            </a:r>
            <a:r>
              <a:rPr lang="en-US" b="1">
                <a:latin typeface="Arial" charset="0"/>
              </a:rPr>
              <a:t>6 points</a:t>
            </a:r>
            <a:r>
              <a:rPr lang="en-US">
                <a:latin typeface="Arial" charset="0"/>
              </a:rPr>
              <a:t>, </a:t>
            </a:r>
            <a:r>
              <a:rPr lang="en-US" i="1">
                <a:latin typeface="Arial" charset="0"/>
              </a:rPr>
              <a:t>5 clusters</a:t>
            </a:r>
            <a:r>
              <a:rPr lang="en-US">
                <a:latin typeface="Arial" charset="0"/>
              </a:rPr>
              <a:t>)</a:t>
            </a:r>
            <a:endParaRPr lang="en-US" b="1">
              <a:latin typeface="Arial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D88A6B-B3CB-4048-B730-B183ABBCA4B6}" type="slidenum">
              <a:rPr lang="en-US" sz="1400">
                <a:solidFill>
                  <a:schemeClr val="bg1"/>
                </a:solidFill>
              </a:rPr>
              <a:pPr/>
              <a:t>18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979613"/>
            <a:ext cx="879475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Hierarchical Clustering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Average Linkage (</a:t>
            </a:r>
            <a:r>
              <a:rPr lang="en-US" b="1">
                <a:latin typeface="Arial" charset="0"/>
              </a:rPr>
              <a:t>6 points</a:t>
            </a:r>
            <a:r>
              <a:rPr lang="en-US">
                <a:latin typeface="Arial" charset="0"/>
              </a:rPr>
              <a:t>, </a:t>
            </a:r>
            <a:r>
              <a:rPr lang="en-US" i="1">
                <a:latin typeface="Arial" charset="0"/>
              </a:rPr>
              <a:t>5 clusters</a:t>
            </a:r>
            <a:r>
              <a:rPr lang="en-US">
                <a:latin typeface="Arial" charset="0"/>
              </a:rPr>
              <a:t>)</a:t>
            </a:r>
            <a:endParaRPr lang="en-US" b="1">
              <a:latin typeface="Arial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93E720-F69F-3B45-A475-53561547548F}" type="slidenum">
              <a:rPr lang="en-US" sz="1400">
                <a:solidFill>
                  <a:schemeClr val="bg1"/>
                </a:solidFill>
              </a:rPr>
              <a:pPr/>
              <a:t>19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048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91440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>
                <a:latin typeface="Arial" charset="0"/>
              </a:rPr>
              <a:t>Lecture Outline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5167313" cy="40052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Arial" charset="0"/>
              </a:rPr>
              <a:t>Background (Tan et al. 2008)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charset="0"/>
              </a:rPr>
              <a:t>Similarity and Distance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charset="0"/>
              </a:rPr>
              <a:t>Clustering Algorithms (1974 Motor Trend data, Yau 2013)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Arial" charset="0"/>
              </a:rPr>
              <a:t>Hierarchical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Arial" charset="0"/>
              </a:rPr>
              <a:t>K-Means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Arial" charset="0"/>
              </a:rPr>
              <a:t>Model based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Arial" charset="0"/>
              </a:rPr>
              <a:t>Q-Mode &amp; R-mode 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charset="0"/>
              </a:rPr>
              <a:t>Nephrops</a:t>
            </a:r>
            <a:r>
              <a:rPr lang="en-US" sz="2800" dirty="0">
                <a:latin typeface="Arial" charset="0"/>
              </a:rPr>
              <a:t> CPUE (Sec 17.5)</a:t>
            </a:r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8F9AEB-81E3-6E41-A65B-11B1F4852A4F}" type="slidenum">
              <a:rPr lang="en-US" sz="1400">
                <a:solidFill>
                  <a:schemeClr val="bg1"/>
                </a:solidFill>
              </a:rPr>
              <a:pPr/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7173" name="Picture 6" descr="http://www.amcarguide.com/wp-content/gallery/pontiac-firebird-c2/1972-pontiac-firebird-trans-am-super-duty-sd-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61988"/>
            <a:ext cx="39957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5167313" y="654050"/>
            <a:ext cx="2665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library(datasets)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data(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mtcars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5133975" y="6529388"/>
            <a:ext cx="395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http://mendel.informatics.indiana.edu</a:t>
            </a:r>
          </a:p>
        </p:txBody>
      </p:sp>
      <p:pic>
        <p:nvPicPr>
          <p:cNvPr id="7177" name="Picture 10" descr="http://ec.europa.eu/fisheries/images/nephrops_norvegicu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21910"/>
          <a:stretch>
            <a:fillRect/>
          </a:stretch>
        </p:blipFill>
        <p:spPr bwMode="auto">
          <a:xfrm rot="-992312">
            <a:off x="5996964" y="4513432"/>
            <a:ext cx="2590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Hierarchical Clustering Methods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AD902B-7E71-1C43-8551-6B400E291A9E}" type="slidenum">
              <a:rPr lang="en-US" sz="1400">
                <a:solidFill>
                  <a:schemeClr val="bg1"/>
                </a:solidFill>
              </a:rPr>
              <a:pPr/>
              <a:t>20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1508" name="Content Placeholder 5"/>
          <p:cNvSpPr>
            <a:spLocks noGrp="1"/>
          </p:cNvSpPr>
          <p:nvPr>
            <p:ph idx="1"/>
          </p:nvPr>
        </p:nvSpPr>
        <p:spPr>
          <a:xfrm>
            <a:off x="0" y="1128713"/>
            <a:ext cx="9144000" cy="5729287"/>
          </a:xfrm>
        </p:spPr>
        <p:txBody>
          <a:bodyPr/>
          <a:lstStyle/>
          <a:p>
            <a:r>
              <a:rPr lang="en-US">
                <a:latin typeface="Arial" charset="0"/>
              </a:rPr>
              <a:t>Agglomerative - starting with observations and aggregating them into clusters</a:t>
            </a:r>
          </a:p>
          <a:p>
            <a:pPr lvl="1"/>
            <a:r>
              <a:rPr lang="en-US">
                <a:latin typeface="Arial" charset="0"/>
              </a:rPr>
              <a:t>Ward’s method is based on minimum variance within clusters</a:t>
            </a:r>
          </a:p>
          <a:p>
            <a:r>
              <a:rPr lang="en-US">
                <a:latin typeface="Arial" charset="0"/>
              </a:rPr>
              <a:t>Divisive - starting with all observations and dividing into clusters.</a:t>
            </a:r>
          </a:p>
          <a:p>
            <a:endParaRPr lang="en-US">
              <a:latin typeface="Arial" charset="0"/>
            </a:endParaRPr>
          </a:p>
          <a:p>
            <a:pPr lvl="1"/>
            <a:endParaRPr lang="en-US" sz="2400">
              <a:latin typeface="Arial" charset="0"/>
            </a:endParaRPr>
          </a:p>
          <a:p>
            <a:pPr lvl="1"/>
            <a:endParaRPr lang="en-US" sz="240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Hierarchical Clustering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Ward’s Method (</a:t>
            </a:r>
            <a:r>
              <a:rPr lang="en-US" b="1">
                <a:latin typeface="Arial" charset="0"/>
              </a:rPr>
              <a:t>6 points</a:t>
            </a:r>
            <a:r>
              <a:rPr lang="en-US">
                <a:latin typeface="Arial" charset="0"/>
              </a:rPr>
              <a:t>, </a:t>
            </a:r>
            <a:r>
              <a:rPr lang="en-US" i="1">
                <a:latin typeface="Arial" charset="0"/>
              </a:rPr>
              <a:t>5 clusters</a:t>
            </a:r>
            <a:r>
              <a:rPr lang="en-US">
                <a:latin typeface="Arial" charset="0"/>
              </a:rPr>
              <a:t>)</a:t>
            </a:r>
            <a:endParaRPr lang="en-US" b="1">
              <a:latin typeface="Arial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6EE463-23A7-FB45-ADC7-2D24AFAB39DC}" type="slidenum">
              <a:rPr lang="en-US" sz="1400">
                <a:solidFill>
                  <a:schemeClr val="bg1"/>
                </a:solidFill>
              </a:rPr>
              <a:pPr/>
              <a:t>21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25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84363"/>
            <a:ext cx="890111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Multi-Dimensional Data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Cluster algorithms require raw observations or derived distances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327048-4D28-5947-914B-113631ABB024}" type="slidenum">
              <a:rPr lang="en-US" sz="1400">
                <a:solidFill>
                  <a:schemeClr val="bg1"/>
                </a:solidFill>
              </a:rPr>
              <a:pPr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375" y="1603375"/>
            <a:ext cx="7262813" cy="50165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  <a:t>&gt; mtcars </a:t>
            </a:r>
            <a:br>
              <a:rPr lang="en-US" sz="2000" b="1">
                <a:latin typeface="Courier New" charset="0"/>
                <a:cs typeface="Courier New" charset="0"/>
              </a:rPr>
            </a:br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               mpg cyl disp  hp drat   wt ... </a:t>
            </a:r>
            <a:b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</a:br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Mazda RX4     21.0   6  160 110 3.90 2.62 ... </a:t>
            </a:r>
            <a:b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</a:br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Mazda RX4 Wag 21.0   6  160 110 3.90 2.88 ... </a:t>
            </a:r>
            <a:b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</a:br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Datsun 710    22.8   4  108  93 3.85 2.32 ...</a:t>
            </a:r>
          </a:p>
          <a:p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... </a:t>
            </a:r>
          </a:p>
          <a:p>
            <a:r>
              <a:rPr lang="es-E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  <a:t>&gt; x &lt;- mtcars["Honda Civic",] </a:t>
            </a:r>
            <a:br>
              <a:rPr lang="es-E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</a:br>
            <a:r>
              <a:rPr lang="es-E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  <a:t>&gt; y &lt;- mtcars["Camaro Z28",] </a:t>
            </a:r>
            <a:br>
              <a:rPr lang="es-E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</a:br>
            <a:r>
              <a:rPr lang="es-E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  <a:t>&gt; dist(rbind(x, y)) # Euclidean distance</a:t>
            </a:r>
            <a:br>
              <a:rPr lang="es-E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</a:br>
            <a:r>
              <a:rPr lang="es-E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           Honda Civic </a:t>
            </a:r>
            <a:br>
              <a:rPr lang="es-E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</a:br>
            <a:r>
              <a:rPr lang="es-E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Camaro Z28      335.89</a:t>
            </a:r>
          </a:p>
          <a:p>
            <a:r>
              <a:rPr lang="es-E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  <a:t>&gt; z &lt;- mtcars["Pontiac Firebird",] </a:t>
            </a:r>
            <a:br>
              <a:rPr lang="es-E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</a:br>
            <a:r>
              <a:rPr lang="es-E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  <a:t>&gt; dist(rbind(y, z))</a:t>
            </a:r>
            <a:r>
              <a:rPr lang="es-E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 </a:t>
            </a:r>
            <a:br>
              <a:rPr lang="es-E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</a:br>
            <a:r>
              <a:rPr lang="es-E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                 Camaro Z28 </a:t>
            </a:r>
            <a:br>
              <a:rPr lang="es-E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</a:br>
            <a:r>
              <a:rPr lang="es-E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Pontiac Firebird     86.267</a:t>
            </a:r>
          </a:p>
          <a:p>
            <a:endParaRPr lang="es-ES" sz="2000" b="1">
              <a:solidFill>
                <a:srgbClr val="C00000"/>
              </a:solidFill>
              <a:latin typeface="Courier New" charset="0"/>
              <a:cs typeface="Courier New" charset="0"/>
            </a:endParaRPr>
          </a:p>
        </p:txBody>
      </p:sp>
      <p:pic>
        <p:nvPicPr>
          <p:cNvPr id="23558" name="Picture 6" descr="http://www.amcarguide.com/wp-content/gallery/pontiac-firebird-c2/1972-pontiac-firebird-trans-am-super-duty-sd-4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3F6"/>
              </a:clrFrom>
              <a:clrTo>
                <a:srgbClr val="EF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3378" r="3737" b="19389"/>
          <a:stretch>
            <a:fillRect/>
          </a:stretch>
        </p:blipFill>
        <p:spPr bwMode="auto">
          <a:xfrm>
            <a:off x="6564313" y="5076825"/>
            <a:ext cx="25050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Data Input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D74DB2-76C7-5145-A814-0111F47428A4}" type="slidenum">
              <a:rPr lang="en-US" sz="1400">
                <a:solidFill>
                  <a:schemeClr val="bg1"/>
                </a:solidFill>
              </a:rPr>
              <a:pPr/>
              <a:t>23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08088"/>
            <a:ext cx="11264900" cy="34782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  <a:t>&gt; dist(as.matrix(mtcars))</a:t>
            </a:r>
          </a:p>
          <a:p>
            <a:r>
              <a:rPr lang="en-US" sz="2000" b="1">
                <a:solidFill>
                  <a:srgbClr val="262673"/>
                </a:solidFill>
                <a:latin typeface="Courier New" charset="0"/>
                <a:cs typeface="Courier New" charset="0"/>
              </a:rPr>
              <a:t>&gt; d &lt;- dist(as.matrix(mtcars))  # distance matrix</a:t>
            </a:r>
          </a:p>
          <a:p>
            <a:endParaRPr lang="en-US" sz="2000" b="1">
              <a:solidFill>
                <a:srgbClr val="262673"/>
              </a:solidFill>
              <a:latin typeface="Courier New" charset="0"/>
              <a:cs typeface="Courier New" charset="0"/>
            </a:endParaRPr>
          </a:p>
          <a:p>
            <a:r>
              <a:rPr lang="en-US" sz="2000" b="1">
                <a:latin typeface="Courier New" charset="0"/>
                <a:cs typeface="Courier New" charset="0"/>
              </a:rPr>
              <a:t>                      </a:t>
            </a:r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Mazda RX4 Mazda RX4 Wag  Datsun 710 …</a:t>
            </a:r>
          </a:p>
          <a:p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Mazda RX4 Wag         0.6153251                                         </a:t>
            </a:r>
          </a:p>
          <a:p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Datsun 710           54.9086059    54.8915169                           </a:t>
            </a:r>
          </a:p>
          <a:p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Hornet 4 Drive       98.1125212    98.0958939 150.9935191               </a:t>
            </a:r>
          </a:p>
          <a:p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Hornet Sportabout   210.3374396   210.3358546 265.0831615 …</a:t>
            </a:r>
          </a:p>
          <a:p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Valiant              65.4717710    65.4392224 117.7547018 …</a:t>
            </a:r>
          </a:p>
          <a:p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Duster 360          241.4076490   241.4088680 294.4790230 …</a:t>
            </a:r>
          </a:p>
          <a:p>
            <a:r>
              <a:rPr lang="en-US" sz="2000" b="1">
                <a:solidFill>
                  <a:srgbClr val="C00000"/>
                </a:solidFill>
                <a:latin typeface="Courier New" charset="0"/>
                <a:cs typeface="Courier New" charset="0"/>
              </a:rPr>
              <a:t>…</a:t>
            </a:r>
          </a:p>
        </p:txBody>
      </p:sp>
      <p:pic>
        <p:nvPicPr>
          <p:cNvPr id="25605" name="Picture 6" descr="http://www.amcarguide.com/wp-content/gallery/pontiac-firebird-c2/1972-pontiac-firebird-trans-am-super-duty-sd-45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3F6"/>
              </a:clrFrom>
              <a:clrTo>
                <a:srgbClr val="EF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3378" r="3737" b="19389"/>
          <a:stretch>
            <a:fillRect/>
          </a:stretch>
        </p:blipFill>
        <p:spPr bwMode="auto">
          <a:xfrm>
            <a:off x="3835400" y="5203825"/>
            <a:ext cx="25034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4" b="19923"/>
          <a:stretch>
            <a:fillRect/>
          </a:stretch>
        </p:blipFill>
        <p:spPr bwMode="auto">
          <a:xfrm>
            <a:off x="-34925" y="2538413"/>
            <a:ext cx="92138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Hierarchical Complete Linkage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713218-17EC-BA4F-B1A5-4D5518481C66}" type="slidenum">
              <a:rPr lang="en-US" sz="1400">
                <a:solidFill>
                  <a:schemeClr val="bg1"/>
                </a:solidFill>
              </a:rPr>
              <a:pPr/>
              <a:t>24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8263" y="1225550"/>
            <a:ext cx="9188596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262673"/>
                </a:solidFill>
                <a:latin typeface="Courier New" charset="0"/>
                <a:cs typeface="Courier New" charset="0"/>
              </a:rPr>
              <a:t>&gt; d &lt;- </a:t>
            </a:r>
            <a:r>
              <a:rPr lang="en-US" b="1" dirty="0" err="1">
                <a:solidFill>
                  <a:srgbClr val="262673"/>
                </a:solidFill>
                <a:latin typeface="Courier New" charset="0"/>
                <a:cs typeface="Courier New" charset="0"/>
              </a:rPr>
              <a:t>dist</a:t>
            </a:r>
            <a:r>
              <a:rPr lang="en-US" b="1" dirty="0">
                <a:solidFill>
                  <a:srgbClr val="262673"/>
                </a:solidFill>
                <a:latin typeface="Courier New" charset="0"/>
                <a:cs typeface="Courier New" charset="0"/>
              </a:rPr>
              <a:t>(</a:t>
            </a:r>
            <a:r>
              <a:rPr lang="en-US" b="1" dirty="0" err="1">
                <a:solidFill>
                  <a:srgbClr val="262673"/>
                </a:solidFill>
                <a:latin typeface="Courier New" charset="0"/>
                <a:cs typeface="Courier New" charset="0"/>
              </a:rPr>
              <a:t>as.matrix</a:t>
            </a:r>
            <a:r>
              <a:rPr lang="en-US" b="1" dirty="0">
                <a:solidFill>
                  <a:srgbClr val="262673"/>
                </a:solidFill>
                <a:latin typeface="Courier New" charset="0"/>
                <a:cs typeface="Courier New" charset="0"/>
              </a:rPr>
              <a:t>(</a:t>
            </a:r>
            <a:r>
              <a:rPr lang="en-US" b="1" dirty="0" err="1">
                <a:solidFill>
                  <a:srgbClr val="262673"/>
                </a:solidFill>
                <a:latin typeface="Courier New" charset="0"/>
                <a:cs typeface="Courier New" charset="0"/>
              </a:rPr>
              <a:t>mtcars</a:t>
            </a:r>
            <a:r>
              <a:rPr lang="en-US" b="1" dirty="0">
                <a:solidFill>
                  <a:srgbClr val="262673"/>
                </a:solidFill>
                <a:latin typeface="Courier New" charset="0"/>
                <a:cs typeface="Courier New" charset="0"/>
              </a:rPr>
              <a:t>))   # distance matrix </a:t>
            </a:r>
            <a:br>
              <a:rPr lang="en-US" b="1" dirty="0">
                <a:solidFill>
                  <a:srgbClr val="262673"/>
                </a:solidFill>
                <a:latin typeface="Courier New" charset="0"/>
                <a:cs typeface="Courier New" charset="0"/>
              </a:rPr>
            </a:br>
            <a:r>
              <a:rPr lang="en-US" b="1" dirty="0">
                <a:solidFill>
                  <a:srgbClr val="262673"/>
                </a:solidFill>
                <a:latin typeface="Courier New" charset="0"/>
                <a:cs typeface="Courier New" charset="0"/>
              </a:rPr>
              <a:t>&gt; </a:t>
            </a:r>
            <a:r>
              <a:rPr lang="en-US" b="1" dirty="0" err="1">
                <a:solidFill>
                  <a:srgbClr val="262673"/>
                </a:solidFill>
                <a:latin typeface="Courier New" charset="0"/>
                <a:cs typeface="Courier New" charset="0"/>
              </a:rPr>
              <a:t>hc</a:t>
            </a:r>
            <a:r>
              <a:rPr lang="en-US" b="1" dirty="0">
                <a:solidFill>
                  <a:srgbClr val="262673"/>
                </a:solidFill>
                <a:latin typeface="Courier New" charset="0"/>
                <a:cs typeface="Courier New" charset="0"/>
              </a:rPr>
              <a:t> &lt;- </a:t>
            </a:r>
            <a:r>
              <a:rPr lang="en-US" b="1" dirty="0" err="1">
                <a:solidFill>
                  <a:srgbClr val="262673"/>
                </a:solidFill>
                <a:latin typeface="Courier New" charset="0"/>
                <a:cs typeface="Courier New" charset="0"/>
              </a:rPr>
              <a:t>hclust</a:t>
            </a:r>
            <a:r>
              <a:rPr lang="en-US" b="1" dirty="0">
                <a:solidFill>
                  <a:srgbClr val="262673"/>
                </a:solidFill>
                <a:latin typeface="Courier New" charset="0"/>
                <a:cs typeface="Courier New" charset="0"/>
              </a:rPr>
              <a:t>(d)                # hierarchical complete linkage </a:t>
            </a:r>
            <a:br>
              <a:rPr lang="en-US" b="1" dirty="0">
                <a:solidFill>
                  <a:srgbClr val="262673"/>
                </a:solidFill>
                <a:latin typeface="Courier New" charset="0"/>
                <a:cs typeface="Courier New" charset="0"/>
              </a:rPr>
            </a:br>
            <a:r>
              <a:rPr lang="en-US" b="1" dirty="0">
                <a:solidFill>
                  <a:srgbClr val="262673"/>
                </a:solidFill>
                <a:latin typeface="Courier New" charset="0"/>
                <a:cs typeface="Courier New" charset="0"/>
              </a:rPr>
              <a:t>&gt; plot(</a:t>
            </a:r>
            <a:r>
              <a:rPr lang="en-US" b="1" dirty="0" err="1">
                <a:solidFill>
                  <a:srgbClr val="262673"/>
                </a:solidFill>
                <a:latin typeface="Courier New" charset="0"/>
                <a:cs typeface="Courier New" charset="0"/>
              </a:rPr>
              <a:t>hc</a:t>
            </a:r>
            <a:r>
              <a:rPr lang="en-US" b="1" dirty="0">
                <a:solidFill>
                  <a:srgbClr val="262673"/>
                </a:solidFill>
                <a:latin typeface="Courier New" charset="0"/>
                <a:cs typeface="Courier New" charset="0"/>
              </a:rPr>
              <a:t>)                       # plot the </a:t>
            </a:r>
            <a:r>
              <a:rPr lang="en-US" b="1" dirty="0" err="1">
                <a:solidFill>
                  <a:srgbClr val="262673"/>
                </a:solidFill>
                <a:latin typeface="Courier New" charset="0"/>
                <a:cs typeface="Courier New" charset="0"/>
              </a:rPr>
              <a:t>dendrogram</a:t>
            </a:r>
            <a:endParaRPr lang="en-US" b="1" dirty="0">
              <a:solidFill>
                <a:srgbClr val="262673"/>
              </a:solidFill>
              <a:latin typeface="Courier New" charset="0"/>
              <a:cs typeface="Courier New" charset="0"/>
            </a:endParaRPr>
          </a:p>
          <a:p>
            <a:endParaRPr lang="es-ES" b="1" dirty="0">
              <a:solidFill>
                <a:srgbClr val="262673"/>
              </a:solidFill>
              <a:latin typeface="Courier New" charset="0"/>
              <a:cs typeface="Courier New" charset="0"/>
            </a:endParaRPr>
          </a:p>
          <a:p>
            <a:endParaRPr lang="en-US" b="1" dirty="0">
              <a:solidFill>
                <a:srgbClr val="262673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4863" y="4016375"/>
            <a:ext cx="1187450" cy="2630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91075" y="4497388"/>
            <a:ext cx="982663" cy="21510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32" name="Picture 6" descr="http://www.amcarguide.com/wp-content/gallery/pontiac-firebird-c2/1972-pontiac-firebird-trans-am-super-duty-sd-4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3F6"/>
              </a:clrFrom>
              <a:clrTo>
                <a:srgbClr val="EF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3378" r="3737" b="19389"/>
          <a:stretch>
            <a:fillRect/>
          </a:stretch>
        </p:blipFill>
        <p:spPr bwMode="auto">
          <a:xfrm>
            <a:off x="6183313" y="2393950"/>
            <a:ext cx="25034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Ward </a:t>
            </a:r>
          </a:p>
        </p:txBody>
      </p:sp>
      <p:sp>
        <p:nvSpPr>
          <p:cNvPr id="27651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E6F49E-E59F-604E-8388-02575724A591}" type="slidenum">
              <a:rPr lang="en-US" sz="1400">
                <a:solidFill>
                  <a:schemeClr val="bg1"/>
                </a:solidFill>
              </a:rPr>
              <a:pPr/>
              <a:t>25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765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 b="12219"/>
          <a:stretch>
            <a:fillRect/>
          </a:stretch>
        </p:blipFill>
        <p:spPr bwMode="auto">
          <a:xfrm>
            <a:off x="0" y="52388"/>
            <a:ext cx="9144000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090988" y="554038"/>
            <a:ext cx="4872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2060"/>
                </a:solidFill>
                <a:latin typeface="Courier New" charset="0"/>
                <a:cs typeface="Courier New" charset="0"/>
              </a:rPr>
              <a:t>fit &lt;- hclust(d, method="ward.D") </a:t>
            </a:r>
          </a:p>
        </p:txBody>
      </p:sp>
      <p:pic>
        <p:nvPicPr>
          <p:cNvPr id="27656" name="Picture 6" descr="http://www.amcarguide.com/wp-content/gallery/pontiac-firebird-c2/1972-pontiac-firebird-trans-am-super-duty-sd-4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3F6"/>
              </a:clrFrom>
              <a:clrTo>
                <a:srgbClr val="EF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3378" r="3737" b="19389"/>
          <a:stretch>
            <a:fillRect/>
          </a:stretch>
        </p:blipFill>
        <p:spPr bwMode="auto">
          <a:xfrm>
            <a:off x="6553200" y="2133600"/>
            <a:ext cx="25034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31875" y="4505325"/>
            <a:ext cx="982663" cy="19923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43663" y="3925888"/>
            <a:ext cx="2087562" cy="2932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Clustering Methods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Non-Hierarchical: ‘k-means’ - identifies partitions which optimizes within-group homogeneity for a known number of groups </a:t>
            </a:r>
          </a:p>
          <a:p>
            <a:pPr marL="457200" lvl="1" indent="0">
              <a:buNone/>
            </a:pPr>
            <a:r>
              <a:rPr lang="en-US" dirty="0">
                <a:latin typeface="Arial" charset="0"/>
              </a:rPr>
              <a:t>(e.g., k=3 or k=2) 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2C31C8-36A1-6C4E-B1CA-4879A8F9B07C}" type="slidenum">
              <a:rPr lang="en-US" sz="1400">
                <a:solidFill>
                  <a:schemeClr val="bg1"/>
                </a:solidFill>
              </a:rPr>
              <a:pPr/>
              <a:t>26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8677" name="Picture 2" descr="https://upload.wikimedia.org/wikipedia/commons/thumb/e/e5/KMeans-Gaussian-data.svg/434px-KMeans-Gaussian-dat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12682" r="12643" b="10921"/>
          <a:stretch>
            <a:fillRect/>
          </a:stretch>
        </p:blipFill>
        <p:spPr bwMode="auto">
          <a:xfrm>
            <a:off x="2743200" y="3784600"/>
            <a:ext cx="3195638" cy="307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s://upload.wikimedia.org/wikipedia/commons/thumb/d/d1/KMeans-density-data.svg/345px-KMeans-density-dat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784600"/>
            <a:ext cx="3054350" cy="307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675188"/>
            <a:ext cx="29416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fit &lt;-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kmeans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(d, 3)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8680" name="TextBox 1"/>
          <p:cNvSpPr txBox="1">
            <a:spLocks noChangeArrowheads="1"/>
          </p:cNvSpPr>
          <p:nvPr/>
        </p:nvSpPr>
        <p:spPr bwMode="auto">
          <a:xfrm>
            <a:off x="3859213" y="3327400"/>
            <a:ext cx="415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Doesn’t always identify natural clusters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K-Means </a:t>
            </a:r>
          </a:p>
        </p:txBody>
      </p:sp>
      <p:sp>
        <p:nvSpPr>
          <p:cNvPr id="2969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Choose number of clusters (k=?)</a:t>
            </a:r>
          </a:p>
          <a:p>
            <a:r>
              <a:rPr lang="en-US" sz="2800">
                <a:latin typeface="Arial" charset="0"/>
              </a:rPr>
              <a:t>Each observation is classified to a random centroid.</a:t>
            </a:r>
          </a:p>
          <a:p>
            <a:r>
              <a:rPr lang="en-US" sz="2800">
                <a:latin typeface="Arial" charset="0"/>
              </a:rPr>
              <a:t>Centroids are iterated until the total within-cluster distance is minimized.</a:t>
            </a:r>
          </a:p>
          <a:p>
            <a:endParaRPr lang="en-US" sz="2800">
              <a:latin typeface="Arial" charset="0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F46782-94C8-BB49-BE51-58160695C67A}" type="slidenum">
              <a:rPr lang="en-US" sz="1400">
                <a:solidFill>
                  <a:schemeClr val="bg1"/>
                </a:solidFill>
              </a:rPr>
              <a:pPr/>
              <a:t>27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238500"/>
            <a:ext cx="90963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1" dirty="0"/>
              <a:t>k</a:t>
            </a:r>
            <a:r>
              <a:rPr lang="en-US" sz="2400" dirty="0"/>
              <a:t>-means is a special case of </a:t>
            </a:r>
            <a:br>
              <a:rPr lang="en-US" sz="2400" dirty="0"/>
            </a:br>
            <a:r>
              <a:rPr lang="en-US" sz="2400" dirty="0"/>
              <a:t>Expectation-Maximization algorithm</a:t>
            </a:r>
          </a:p>
        </p:txBody>
      </p:sp>
      <p:pic>
        <p:nvPicPr>
          <p:cNvPr id="37890" name="Picture 2" descr="http://img.bimg.126.net/photo/kCsHZNyxfKE0dIyp7wkbDA==/3968797171621462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30" y="1988722"/>
            <a:ext cx="4656570" cy="4170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418878" y="1942965"/>
            <a:ext cx="153122" cy="237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3164" y="1019635"/>
            <a:ext cx="2530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Expectation: what are the clusters given the current cluster means?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05600" y="2505522"/>
            <a:ext cx="3694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58182" y="2180318"/>
            <a:ext cx="1773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Maximization: what are the values for the means that maximize the objective function?</a:t>
            </a:r>
          </a:p>
          <a:p>
            <a:r>
              <a:rPr lang="en-US" dirty="0"/>
              <a:t>(minimize within group SS)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59345" y="2180318"/>
            <a:ext cx="480291" cy="415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5562" y="1204301"/>
            <a:ext cx="1384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Initialize with random locations for cluster means (</a:t>
            </a:r>
            <a:r>
              <a:rPr lang="en-US" i="1" dirty="0"/>
              <a:t>k=2</a:t>
            </a:r>
            <a:r>
              <a:rPr lang="en-US" dirty="0"/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33392" y="3994551"/>
            <a:ext cx="7865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1674" y="3565312"/>
            <a:ext cx="164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iteration Expectation. </a:t>
            </a:r>
          </a:p>
        </p:txBody>
      </p:sp>
    </p:spTree>
    <p:extLst>
      <p:ext uri="{BB962C8B-B14F-4D97-AF65-F5344CB8AC3E}">
        <p14:creationId xmlns:p14="http://schemas.microsoft.com/office/powerpoint/2010/main" val="1046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6B6EB-41C8-E64E-9F1C-4C06DB5E0C85}"/>
              </a:ext>
            </a:extLst>
          </p:cNvPr>
          <p:cNvSpPr txBox="1"/>
          <p:nvPr/>
        </p:nvSpPr>
        <p:spPr>
          <a:xfrm>
            <a:off x="1" y="6474941"/>
            <a:ext cx="28420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Artwork by </a:t>
            </a:r>
            <a:r>
              <a:rPr lang="en-US" dirty="0">
                <a:hlinkClick r:id="rId2"/>
              </a:rPr>
              <a:t>@</a:t>
            </a:r>
            <a:r>
              <a:rPr lang="en-US" dirty="0" err="1">
                <a:hlinkClick r:id="rId2"/>
              </a:rPr>
              <a:t>allison_horst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0F1F4-BBF4-F941-A3F1-660623CFE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7728"/>
            <a:ext cx="7620000" cy="4457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810D1A-127B-7746-AD81-1CCCE8A99FB9}"/>
              </a:ext>
            </a:extLst>
          </p:cNvPr>
          <p:cNvSpPr/>
          <p:nvPr/>
        </p:nvSpPr>
        <p:spPr>
          <a:xfrm>
            <a:off x="1309816" y="5657851"/>
            <a:ext cx="656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twitter.com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allison_horst</a:t>
            </a:r>
            <a:r>
              <a:rPr lang="en-US" dirty="0">
                <a:hlinkClick r:id="rId4"/>
              </a:rPr>
              <a:t>/status/1250477975130140672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5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ttp://www.mathworks.com/help/examples/stats/PartitionDataIntoTwoClustersExample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"/>
          <a:stretch>
            <a:fillRect/>
          </a:stretch>
        </p:blipFill>
        <p:spPr bwMode="auto">
          <a:xfrm>
            <a:off x="6291263" y="3852863"/>
            <a:ext cx="28670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>
                <a:latin typeface="Arial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225"/>
            <a:ext cx="6581775" cy="5233988"/>
          </a:xfrm>
        </p:spPr>
        <p:txBody>
          <a:bodyPr>
            <a:normAutofit/>
          </a:bodyPr>
          <a:lstStyle/>
          <a:p>
            <a:pPr marL="593725" indent="-4572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700" dirty="0">
                <a:latin typeface="Arial" charset="0"/>
              </a:rPr>
              <a:t>Traditional data exploration involved plotting observations in variable space, depicting Euclidean distances.</a:t>
            </a:r>
          </a:p>
          <a:p>
            <a:pPr marL="593725" indent="-4572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ja-JP" altLang="en-US" sz="2700" dirty="0">
                <a:latin typeface="Arial" charset="0"/>
              </a:rPr>
              <a:t>‘</a:t>
            </a:r>
            <a:r>
              <a:rPr lang="en-US" sz="2700" dirty="0">
                <a:latin typeface="Arial" charset="0"/>
              </a:rPr>
              <a:t>Clusters</a:t>
            </a:r>
            <a:r>
              <a:rPr lang="ja-JP" altLang="en-US" sz="2700" dirty="0">
                <a:latin typeface="Arial" charset="0"/>
              </a:rPr>
              <a:t>’</a:t>
            </a:r>
            <a:r>
              <a:rPr lang="en-US" sz="2700" dirty="0">
                <a:latin typeface="Arial" charset="0"/>
              </a:rPr>
              <a:t> of similar observations are formed with short inter-observation distances.</a:t>
            </a:r>
          </a:p>
          <a:p>
            <a:pPr marL="593725" indent="-4572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700" dirty="0">
                <a:latin typeface="Arial" charset="0"/>
              </a:rPr>
              <a:t>Distances among clusters can be derived using </a:t>
            </a:r>
            <a:r>
              <a:rPr lang="ja-JP" altLang="en-US" sz="2700" dirty="0">
                <a:latin typeface="Arial" charset="0"/>
              </a:rPr>
              <a:t>‘</a:t>
            </a:r>
            <a:r>
              <a:rPr lang="en-US" sz="2700" dirty="0">
                <a:latin typeface="Arial" charset="0"/>
              </a:rPr>
              <a:t>centroids</a:t>
            </a:r>
            <a:r>
              <a:rPr lang="ja-JP" altLang="en-US" sz="2700" dirty="0">
                <a:latin typeface="Arial" charset="0"/>
              </a:rPr>
              <a:t>’</a:t>
            </a:r>
            <a:r>
              <a:rPr lang="en-US" sz="2700" dirty="0">
                <a:latin typeface="Arial" charset="0"/>
              </a:rPr>
              <a:t>(bi-</a:t>
            </a:r>
            <a:r>
              <a:rPr lang="en-US" sz="2700" dirty="0" err="1">
                <a:latin typeface="Arial" charset="0"/>
              </a:rPr>
              <a:t>variate</a:t>
            </a:r>
            <a:r>
              <a:rPr lang="en-US" sz="2700" dirty="0">
                <a:latin typeface="Arial" charset="0"/>
              </a:rPr>
              <a:t> or multivariate averages) within groups.</a:t>
            </a:r>
          </a:p>
          <a:p>
            <a:pPr marL="593725" indent="-4572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700" dirty="0">
                <a:latin typeface="Arial" charset="0"/>
              </a:rPr>
              <a:t>Computing power provides </a:t>
            </a:r>
            <a:r>
              <a:rPr lang="en-US" sz="2700" b="1" dirty="0">
                <a:latin typeface="Arial" charset="0"/>
              </a:rPr>
              <a:t>a host of distance metrics and clustering algorithms</a:t>
            </a:r>
            <a:r>
              <a:rPr lang="en-US" sz="2700" dirty="0">
                <a:latin typeface="Arial" charset="0"/>
              </a:rPr>
              <a:t> for hyper-dimensional clustering.</a:t>
            </a:r>
          </a:p>
        </p:txBody>
      </p:sp>
      <p:pic>
        <p:nvPicPr>
          <p:cNvPr id="9221" name="Picture 6" descr="http://www.mathworks.com/help/stats/multivariate_stats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1"/>
          <a:stretch>
            <a:fillRect/>
          </a:stretch>
        </p:blipFill>
        <p:spPr bwMode="auto">
          <a:xfrm>
            <a:off x="7121525" y="1165225"/>
            <a:ext cx="19907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8116888" y="345440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X1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7702550" y="6022975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X1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6781800" y="2168525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X2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6264275" y="4818063"/>
            <a:ext cx="373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X2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K-Means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optimal number of clusters can be evaluated using variability within-clusters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AC0932-CA09-1441-8B67-C36683C7FC1E}" type="slidenum">
              <a:rPr lang="en-US" sz="1400">
                <a:solidFill>
                  <a:schemeClr val="bg1"/>
                </a:solidFill>
              </a:rPr>
              <a:pPr/>
              <a:t>30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072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243138"/>
            <a:ext cx="5748338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econolysis.info/wp-content/uploads/2014/04/Compon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"/>
          <a:stretch>
            <a:fillRect/>
          </a:stretch>
        </p:blipFill>
        <p:spPr bwMode="auto">
          <a:xfrm>
            <a:off x="0" y="0"/>
            <a:ext cx="923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2815677" y="515726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K-Means (k=2)</a:t>
            </a:r>
          </a:p>
        </p:txBody>
      </p:sp>
      <p:sp>
        <p:nvSpPr>
          <p:cNvPr id="3174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1749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317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57CB7F-0213-A94B-9017-F13FE52BF508}" type="slidenum">
              <a:rPr lang="en-US" sz="1400">
                <a:solidFill>
                  <a:schemeClr val="bg1"/>
                </a:solidFill>
              </a:rPr>
              <a:pPr/>
              <a:t>31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64790"/>
            <a:ext cx="97472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kmeans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&lt;-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kmeans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(d, 2)</a:t>
            </a:r>
          </a:p>
          <a:p>
            <a:pPr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library(cluster) </a:t>
            </a:r>
          </a:p>
          <a:p>
            <a:pPr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clusplot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kmeans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kmeans$cluster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color=TRUE, shade=TRUE, labels=2, lines=0) 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endParaRPr lang="en-US" sz="16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31752" name="Picture 6" descr="http://www.amcarguide.com/wp-content/gallery/pontiac-firebird-c2/1972-pontiac-firebird-trans-am-super-duty-sd-4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3F6"/>
              </a:clrFrom>
              <a:clrTo>
                <a:srgbClr val="EF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3378" r="3737" b="19389"/>
          <a:stretch>
            <a:fillRect/>
          </a:stretch>
        </p:blipFill>
        <p:spPr bwMode="auto">
          <a:xfrm>
            <a:off x="0" y="5827713"/>
            <a:ext cx="2355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Clustering Methods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>
          <a:xfrm>
            <a:off x="0" y="976185"/>
            <a:ext cx="9144000" cy="542461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Non-Hierarchical: distribution-based</a:t>
            </a:r>
          </a:p>
          <a:p>
            <a:pPr lvl="1"/>
            <a:r>
              <a:rPr lang="en-US" sz="2400" dirty="0">
                <a:latin typeface="Arial" charset="0"/>
              </a:rPr>
              <a:t>Observations have probability of belonging to each cluster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D9CAF6-F313-344C-BF9F-6704822FCAF4}" type="slidenum">
              <a:rPr lang="en-US" sz="1400">
                <a:solidFill>
                  <a:schemeClr val="bg1"/>
                </a:solidFill>
              </a:rPr>
              <a:pPr/>
              <a:t>32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2773" name="Picture 8" descr="https://upload.wikimedia.org/wikipedia/commons/thumb/d/d8/EM-Gaussian-data.svg/434px-EM-Gaussian-dat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56" y="2557548"/>
            <a:ext cx="41338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https://upload.wikimedia.org/wikipedia/commons/thumb/4/4c/EM-density-data.svg/434px-EM-density-dat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15" y="2669060"/>
            <a:ext cx="41338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1000125" y="2324100"/>
            <a:ext cx="803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Fair representation of center-based clusters; not for contiguity-based clusters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Model Selection</a:t>
            </a: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Model based approaches assume a variety of data models and apply maximum likelihood estimation and Bayes criteria to identify the most likely model and number of clusters. 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B6B5C0-FA89-754E-8153-DAF18A19642E}" type="slidenum">
              <a:rPr lang="en-US" sz="1400">
                <a:solidFill>
                  <a:schemeClr val="bg1"/>
                </a:solidFill>
              </a:rPr>
              <a:pPr/>
              <a:t>33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457200" y="3773488"/>
            <a:ext cx="40560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Courier New" charset="0"/>
                <a:cs typeface="Courier New" charset="0"/>
              </a:rPr>
              <a:t>library(</a:t>
            </a:r>
            <a:r>
              <a:rPr lang="en-US" sz="2400" b="1" dirty="0" err="1">
                <a:solidFill>
                  <a:srgbClr val="002060"/>
                </a:solidFill>
                <a:latin typeface="Courier New" charset="0"/>
                <a:cs typeface="Courier New" charset="0"/>
              </a:rPr>
              <a:t>mclust</a:t>
            </a:r>
            <a:r>
              <a:rPr lang="en-US" sz="2400" b="1" dirty="0">
                <a:solidFill>
                  <a:srgbClr val="002060"/>
                </a:solidFill>
                <a:latin typeface="Courier New" charset="0"/>
                <a:cs typeface="Courier New" charset="0"/>
              </a:rPr>
              <a:t>)</a:t>
            </a:r>
            <a:br>
              <a:rPr lang="en-US" sz="2400" b="1" dirty="0">
                <a:solidFill>
                  <a:srgbClr val="002060"/>
                </a:solidFill>
                <a:latin typeface="Courier New" charset="0"/>
                <a:cs typeface="Courier New" charset="0"/>
              </a:rPr>
            </a:br>
            <a:r>
              <a:rPr lang="en-US" sz="2400" b="1" dirty="0">
                <a:solidFill>
                  <a:srgbClr val="002060"/>
                </a:solidFill>
                <a:latin typeface="Courier New" charset="0"/>
                <a:cs typeface="Courier New" charset="0"/>
              </a:rPr>
              <a:t>fit &lt;- </a:t>
            </a:r>
            <a:r>
              <a:rPr lang="en-US" sz="2400" b="1" dirty="0" err="1">
                <a:solidFill>
                  <a:srgbClr val="002060"/>
                </a:solidFill>
                <a:latin typeface="Courier New" charset="0"/>
                <a:cs typeface="Courier New" charset="0"/>
              </a:rPr>
              <a:t>Mclust</a:t>
            </a:r>
            <a:r>
              <a:rPr lang="en-US" sz="2400" b="1" dirty="0">
                <a:solidFill>
                  <a:srgbClr val="00206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Courier New" charset="0"/>
                <a:cs typeface="Courier New" charset="0"/>
              </a:rPr>
              <a:t>mydata</a:t>
            </a:r>
            <a:r>
              <a:rPr lang="en-US" sz="2400" b="1" dirty="0">
                <a:solidFill>
                  <a:srgbClr val="002060"/>
                </a:solidFill>
                <a:latin typeface="Courier New" charset="0"/>
                <a:cs typeface="Courier New" charset="0"/>
              </a:rPr>
              <a:t>)</a:t>
            </a:r>
            <a:br>
              <a:rPr lang="en-US" sz="2400" b="1" dirty="0">
                <a:solidFill>
                  <a:srgbClr val="002060"/>
                </a:solidFill>
                <a:latin typeface="Courier New" charset="0"/>
                <a:cs typeface="Courier New" charset="0"/>
              </a:rPr>
            </a:br>
            <a:endParaRPr lang="en-US" sz="2400" b="1" dirty="0">
              <a:solidFill>
                <a:srgbClr val="002060"/>
              </a:solidFill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www.statmethods.net/advstats/images/clust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4"/>
          <a:stretch>
            <a:fillRect/>
          </a:stretch>
        </p:blipFill>
        <p:spPr bwMode="auto">
          <a:xfrm>
            <a:off x="0" y="44450"/>
            <a:ext cx="751681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A283A2-BD3E-1F4B-B392-F459F34D109E}" type="slidenum">
              <a:rPr lang="en-US" sz="1400">
                <a:solidFill>
                  <a:schemeClr val="bg1"/>
                </a:solidFill>
              </a:rPr>
              <a:pPr/>
              <a:t>34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5303838" y="1157288"/>
            <a:ext cx="363061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2060"/>
                </a:solidFill>
                <a:latin typeface="Courier New" charset="0"/>
                <a:cs typeface="Courier New" charset="0"/>
              </a:rPr>
              <a:t>library(mclust)</a:t>
            </a:r>
            <a:br>
              <a:rPr lang="en-US" sz="1800" b="1">
                <a:solidFill>
                  <a:srgbClr val="002060"/>
                </a:solidFill>
                <a:latin typeface="Courier New" charset="0"/>
                <a:cs typeface="Courier New" charset="0"/>
              </a:rPr>
            </a:br>
            <a:r>
              <a:rPr lang="en-US" sz="1800" b="1">
                <a:solidFill>
                  <a:srgbClr val="002060"/>
                </a:solidFill>
                <a:latin typeface="Courier New" charset="0"/>
                <a:cs typeface="Courier New" charset="0"/>
              </a:rPr>
              <a:t>fit &lt;- Mclust(mydata)</a:t>
            </a:r>
            <a:br>
              <a:rPr lang="en-US" sz="1800" b="1">
                <a:solidFill>
                  <a:srgbClr val="002060"/>
                </a:solidFill>
                <a:latin typeface="Courier New" charset="0"/>
                <a:cs typeface="Courier New" charset="0"/>
              </a:rPr>
            </a:br>
            <a:r>
              <a:rPr lang="en-US" sz="1800" b="1">
                <a:solidFill>
                  <a:srgbClr val="002060"/>
                </a:solidFill>
                <a:latin typeface="Courier New" charset="0"/>
                <a:cs typeface="Courier New" charset="0"/>
              </a:rPr>
              <a:t>plot(fit) # plot results </a:t>
            </a:r>
            <a:br>
              <a:rPr lang="en-US" sz="1800" b="1">
                <a:solidFill>
                  <a:srgbClr val="002060"/>
                </a:solidFill>
                <a:latin typeface="Courier New" charset="0"/>
                <a:cs typeface="Courier New" charset="0"/>
              </a:rPr>
            </a:br>
            <a:endParaRPr lang="en-US" sz="1800" b="1">
              <a:solidFill>
                <a:srgbClr val="002060"/>
              </a:solidFill>
              <a:latin typeface="Courier New" charset="0"/>
              <a:cs typeface="Courier New" charset="0"/>
            </a:endParaRPr>
          </a:p>
        </p:txBody>
      </p:sp>
      <p:pic>
        <p:nvPicPr>
          <p:cNvPr id="34821" name="Picture 6" descr="http://www.amcarguide.com/wp-content/gallery/pontiac-firebird-c2/1972-pontiac-firebird-trans-am-super-duty-sd-4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3F6"/>
              </a:clrFrom>
              <a:clrTo>
                <a:srgbClr val="EF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3378" r="3737" b="19389"/>
          <a:stretch>
            <a:fillRect/>
          </a:stretch>
        </p:blipFill>
        <p:spPr bwMode="auto">
          <a:xfrm>
            <a:off x="6578600" y="2362200"/>
            <a:ext cx="2355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419DDE-AE49-2F49-9D96-36F3E947B11E}" type="slidenum">
              <a:rPr lang="en-US" sz="1400">
                <a:solidFill>
                  <a:schemeClr val="bg1"/>
                </a:solidFill>
              </a:rPr>
              <a:pPr/>
              <a:t>35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5843" name="Picture 2" descr="http://www.statmethods.net/advstats/images/cluste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50800"/>
            <a:ext cx="69088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2235200" y="-50800"/>
            <a:ext cx="528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2060"/>
                </a:solidFill>
                <a:latin typeface="Courier New" charset="0"/>
                <a:cs typeface="Courier New" charset="0"/>
              </a:rPr>
              <a:t>summary(fit) # display the best model</a:t>
            </a:r>
          </a:p>
        </p:txBody>
      </p:sp>
      <p:pic>
        <p:nvPicPr>
          <p:cNvPr id="35845" name="Picture 6" descr="http://www.amcarguide.com/wp-content/gallery/pontiac-firebird-c2/1972-pontiac-firebird-trans-am-super-duty-sd-4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3F6"/>
              </a:clrFrom>
              <a:clrTo>
                <a:srgbClr val="EF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3378" r="3737" b="19389"/>
          <a:stretch>
            <a:fillRect/>
          </a:stretch>
        </p:blipFill>
        <p:spPr bwMode="auto">
          <a:xfrm>
            <a:off x="150813" y="5259388"/>
            <a:ext cx="2355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s://upload.wikimedia.org/wikipedia/commons/thumb/2/28/DBSCAN-Gaussian-data.svg/434px-DBSCAN-Gaussian-dat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3" b="7968"/>
          <a:stretch>
            <a:fillRect/>
          </a:stretch>
        </p:blipFill>
        <p:spPr bwMode="auto">
          <a:xfrm>
            <a:off x="774700" y="3330575"/>
            <a:ext cx="4237038" cy="361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Clustering 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7763"/>
            <a:ext cx="9144000" cy="2824162"/>
          </a:xfrm>
        </p:spPr>
        <p:txBody>
          <a:bodyPr/>
          <a:lstStyle/>
          <a:p>
            <a:r>
              <a:rPr lang="en-US">
                <a:latin typeface="Arial" charset="0"/>
              </a:rPr>
              <a:t>Non-Hierarchical: density-based – determines clusters based on regions of high density, observations in </a:t>
            </a:r>
            <a:r>
              <a:rPr lang="en-US">
                <a:solidFill>
                  <a:srgbClr val="7F7F7F"/>
                </a:solidFill>
                <a:latin typeface="Arial" charset="0"/>
              </a:rPr>
              <a:t>low-density regions are considered outliers</a:t>
            </a:r>
            <a:r>
              <a:rPr lang="en-US">
                <a:latin typeface="Arial" charset="0"/>
              </a:rPr>
              <a:t>.</a:t>
            </a:r>
          </a:p>
          <a:p>
            <a:pPr lvl="1"/>
            <a:endParaRPr lang="en-US">
              <a:latin typeface="Arial" charset="0"/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C47E2F-32B8-BB44-88E7-AA3B3F82FA34}" type="slidenum">
              <a:rPr lang="en-US" sz="1400">
                <a:solidFill>
                  <a:schemeClr val="bg1"/>
                </a:solidFill>
              </a:rPr>
              <a:pPr/>
              <a:t>36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6870" name="Picture 2" descr="https://upload.wikimedia.org/wikipedia/commons/thumb/0/05/DBSCAN-density-data.svg/353px-DBSCAN-density-dat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352800"/>
            <a:ext cx="3589337" cy="3527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742950" y="3057525"/>
            <a:ext cx="794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Fair representation of center-based (except ‘outliers’) and contiguity clusters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192463"/>
            <a:ext cx="6621463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Density-Based Clustering 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Density-based spatial clustering of applications with noise (DBSCAN)</a:t>
            </a:r>
          </a:p>
          <a:p>
            <a:pPr lvl="1"/>
            <a:r>
              <a:rPr lang="en-US">
                <a:latin typeface="Arial" charset="0"/>
              </a:rPr>
              <a:t>Observations are categorized based on a radius (</a:t>
            </a:r>
            <a:r>
              <a:rPr lang="el-GR">
                <a:latin typeface="Arial" charset="0"/>
              </a:rPr>
              <a:t>ε</a:t>
            </a:r>
            <a:r>
              <a:rPr lang="en-US">
                <a:latin typeface="Arial" charset="0"/>
              </a:rPr>
              <a:t>), in which the radius or the minimum cluster size are user defined.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CA10EA-4A14-C143-A9D6-CD13A56AB943}" type="slidenum">
              <a:rPr lang="en-US" sz="1400">
                <a:solidFill>
                  <a:schemeClr val="bg1"/>
                </a:solidFill>
              </a:rPr>
              <a:pPr/>
              <a:t>37</a:t>
            </a:fld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R-Mode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Clustering observations is termed ‘Q-mode’ (based on differences or similarity between observations).</a:t>
            </a:r>
          </a:p>
          <a:p>
            <a:r>
              <a:rPr lang="en-US">
                <a:latin typeface="Arial" charset="0"/>
              </a:rPr>
              <a:t>Clustering variables is termed ‘R-mode’ (the correlation matrix R is a metric of similarity among variables)</a:t>
            </a: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9BCCC1-D69A-9F46-ACB0-CB44809D34D8}" type="slidenum">
              <a:rPr lang="en-US" sz="1400">
                <a:solidFill>
                  <a:schemeClr val="bg1"/>
                </a:solidFill>
              </a:rPr>
              <a:pPr/>
              <a:t>38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8919" name="Picture 2" descr="http://i2.wp.com/2.bp.blogspot.com/-38wWn7KD6v0/TgTJskG1ujI/AAAAAAAAC5g/0k33b0L5fL8/s1600/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66"/>
          <a:stretch>
            <a:fillRect/>
          </a:stretch>
        </p:blipFill>
        <p:spPr bwMode="auto">
          <a:xfrm>
            <a:off x="0" y="4652963"/>
            <a:ext cx="9144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" descr="http://i2.wp.com/2.bp.blogspot.com/-38wWn7KD6v0/TgTJskG1ujI/AAAAAAAAC5g/0k33b0L5fL8/s1600/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0" b="7915"/>
          <a:stretch>
            <a:fillRect/>
          </a:stretch>
        </p:blipFill>
        <p:spPr bwMode="auto">
          <a:xfrm>
            <a:off x="0" y="6237288"/>
            <a:ext cx="91440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105792-DC60-9F48-83A5-1DD0958D58D3}" type="slidenum">
              <a:rPr lang="en-US" sz="1400">
                <a:solidFill>
                  <a:schemeClr val="bg1"/>
                </a:solidFill>
              </a:rPr>
              <a:pPr/>
              <a:t>39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9939" name="Picture 2" descr="http://i2.wp.com/2.bp.blogspot.com/-38wWn7KD6v0/TgTJskG1ujI/AAAAAAAAC5g/0k33b0L5fL8/s1600/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6"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81825" y="3990975"/>
            <a:ext cx="1839913" cy="612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86588" y="2271713"/>
            <a:ext cx="1839912" cy="16875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>
                <a:latin typeface="Arial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3725" indent="-4572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Arial"/>
                <a:cs typeface="Arial"/>
              </a:rPr>
              <a:t>Clustering is entirely empirical (derived from patterns in observed data, </a:t>
            </a:r>
            <a:r>
              <a:rPr lang="ja-JP" altLang="en-US" sz="2800" dirty="0">
                <a:latin typeface="Arial"/>
                <a:cs typeface="Arial"/>
              </a:rPr>
              <a:t>‘</a:t>
            </a:r>
            <a:r>
              <a:rPr lang="en-US" sz="2800" dirty="0">
                <a:latin typeface="Arial"/>
                <a:cs typeface="Arial"/>
              </a:rPr>
              <a:t>unsupervised classification</a:t>
            </a:r>
            <a:r>
              <a:rPr lang="ja-JP" altLang="en-US" sz="2800" dirty="0">
                <a:latin typeface="Arial"/>
                <a:cs typeface="Arial"/>
              </a:rPr>
              <a:t>’</a:t>
            </a:r>
            <a:r>
              <a:rPr lang="en-US" sz="2800" dirty="0">
                <a:latin typeface="Arial"/>
                <a:cs typeface="Arial"/>
              </a:rPr>
              <a:t>) rather than theoretical (mechanistic hypothesis or process of similarity or difference, </a:t>
            </a:r>
            <a:r>
              <a:rPr lang="ja-JP" altLang="en-US" sz="2800" dirty="0">
                <a:latin typeface="Arial"/>
                <a:cs typeface="Arial"/>
              </a:rPr>
              <a:t>‘</a:t>
            </a:r>
            <a:r>
              <a:rPr lang="en-US" sz="2800" dirty="0">
                <a:latin typeface="Arial"/>
                <a:cs typeface="Arial"/>
              </a:rPr>
              <a:t>supervised classification’).</a:t>
            </a:r>
          </a:p>
          <a:p>
            <a:pPr marL="593725" indent="-4572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Arial"/>
                <a:cs typeface="Arial"/>
              </a:rPr>
              <a:t>Based on statistical distance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(X</a:t>
            </a:r>
            <a:r>
              <a:rPr lang="en-US" sz="2800" baseline="-25000" dirty="0">
                <a:latin typeface="Arial"/>
                <a:cs typeface="Arial"/>
              </a:rPr>
              <a:t>1</a:t>
            </a:r>
            <a:r>
              <a:rPr lang="en-US" sz="2800" dirty="0">
                <a:latin typeface="Arial"/>
                <a:cs typeface="Arial"/>
              </a:rPr>
              <a:t> is closer to X</a:t>
            </a:r>
            <a:r>
              <a:rPr lang="en-US" sz="2800" baseline="-25000" dirty="0">
                <a:latin typeface="Arial"/>
                <a:cs typeface="Arial"/>
              </a:rPr>
              <a:t>2 </a:t>
            </a:r>
            <a:r>
              <a:rPr lang="en-US" sz="2800" dirty="0">
                <a:latin typeface="Arial"/>
                <a:cs typeface="Arial"/>
              </a:rPr>
              <a:t>than X</a:t>
            </a:r>
            <a:r>
              <a:rPr lang="en-US" sz="2800" baseline="-25000" dirty="0">
                <a:latin typeface="Arial"/>
                <a:cs typeface="Arial"/>
              </a:rPr>
              <a:t>3</a:t>
            </a:r>
            <a:r>
              <a:rPr lang="en-US" sz="2800" dirty="0">
                <a:latin typeface="Arial"/>
                <a:cs typeface="Arial"/>
              </a:rPr>
              <a:t>)</a:t>
            </a:r>
          </a:p>
          <a:p>
            <a:pPr marL="1393825" lvl="2" indent="-4572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Arial"/>
                <a:cs typeface="Arial"/>
              </a:rPr>
              <a:t>Distance (0=no difference)</a:t>
            </a:r>
          </a:p>
          <a:p>
            <a:pPr marL="1393825" lvl="2" indent="-4572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Arial"/>
                <a:cs typeface="Arial"/>
              </a:rPr>
              <a:t>Similarity (S=1-D)</a:t>
            </a:r>
          </a:p>
          <a:p>
            <a:pPr marL="593725" indent="-4572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Arial"/>
                <a:cs typeface="Arial"/>
              </a:rPr>
              <a:t>Based on posterior probability (greater probability that X</a:t>
            </a:r>
            <a:r>
              <a:rPr lang="en-US" sz="2800" baseline="-25000" dirty="0">
                <a:latin typeface="Arial"/>
                <a:cs typeface="Arial"/>
              </a:rPr>
              <a:t>1</a:t>
            </a:r>
            <a:r>
              <a:rPr lang="en-US" sz="2800" dirty="0">
                <a:latin typeface="Arial"/>
                <a:cs typeface="Arial"/>
              </a:rPr>
              <a:t> and X</a:t>
            </a:r>
            <a:r>
              <a:rPr lang="en-US" sz="2800" baseline="-25000" dirty="0">
                <a:latin typeface="Arial"/>
                <a:cs typeface="Arial"/>
              </a:rPr>
              <a:t>2</a:t>
            </a:r>
            <a:r>
              <a:rPr lang="en-US" sz="2800" dirty="0">
                <a:latin typeface="Arial"/>
                <a:cs typeface="Arial"/>
              </a:rPr>
              <a:t> are in the same cluster than X</a:t>
            </a:r>
            <a:r>
              <a:rPr lang="en-US" sz="2800" baseline="-25000" dirty="0">
                <a:latin typeface="Arial"/>
                <a:cs typeface="Arial"/>
              </a:rPr>
              <a:t>1</a:t>
            </a:r>
            <a:r>
              <a:rPr lang="en-US" sz="2800" dirty="0">
                <a:latin typeface="Arial"/>
                <a:cs typeface="Arial"/>
              </a:rPr>
              <a:t> and X</a:t>
            </a:r>
            <a:r>
              <a:rPr lang="en-US" sz="2800" baseline="-25000" dirty="0">
                <a:latin typeface="Arial"/>
                <a:cs typeface="Arial"/>
              </a:rPr>
              <a:t>3</a:t>
            </a:r>
            <a:r>
              <a:rPr lang="en-US" sz="2800" dirty="0">
                <a:latin typeface="Arial"/>
                <a:cs typeface="Arial"/>
              </a:rPr>
              <a:t>) with no a priori hypothesis.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16. Nephrops CPUE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Nephrops catch-per-unit-effort in 11 fishery management areas south of Iceland.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1DDAE-2475-FC48-8031-E1F9A4E579D1}" type="slidenum">
              <a:rPr lang="en-US" sz="1400">
                <a:solidFill>
                  <a:schemeClr val="bg1"/>
                </a:solidFill>
              </a:rPr>
              <a:pPr/>
              <a:t>40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4096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16150"/>
            <a:ext cx="89344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 descr="http://ec.europa.eu/fisheries/images/nephrops_norvegicu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21910"/>
          <a:stretch>
            <a:fillRect/>
          </a:stretch>
        </p:blipFill>
        <p:spPr bwMode="auto">
          <a:xfrm>
            <a:off x="2690813" y="2325688"/>
            <a:ext cx="2590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17 Trends &amp; Changes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17.5 Chronological clustering</a:t>
            </a:r>
          </a:p>
          <a:p>
            <a:pPr lvl="1"/>
            <a:r>
              <a:rPr lang="en-US" dirty="0">
                <a:latin typeface="Arial" charset="0"/>
              </a:rPr>
              <a:t>Dynamic factor analysis (e.g., min/max autocorrelation factor analysis, MAFA) is a tool to examine trends in multivariate time series (or other longitudinal data). “PCA for time series”</a:t>
            </a:r>
          </a:p>
          <a:p>
            <a:pPr lvl="1"/>
            <a:r>
              <a:rPr lang="en-US" dirty="0">
                <a:latin typeface="Arial" charset="0"/>
              </a:rPr>
              <a:t>Cluster analysis is a multivariable method for exploring data when it is known a priori that the data form natural groups.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24E8CB-7D58-3F44-9FFD-A1E09F553043}" type="slidenum">
              <a:rPr lang="en-US" sz="1400">
                <a:solidFill>
                  <a:schemeClr val="bg1"/>
                </a:solidFill>
              </a:rPr>
              <a:pPr/>
              <a:t>41</a:t>
            </a:fld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17.5 Nephrops CPUE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5B8B4D-235A-C641-ACA1-5177D1C92DF1}" type="slidenum">
              <a:rPr lang="en-US" sz="1400">
                <a:solidFill>
                  <a:schemeClr val="bg1"/>
                </a:solidFill>
              </a:rPr>
              <a:pPr/>
              <a:t>42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65262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library(vegan)</a:t>
            </a:r>
          </a:p>
          <a:p>
            <a:pPr>
              <a:defRPr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diss_matrix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&lt;-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nephrops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"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euclidean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")</a:t>
            </a:r>
          </a:p>
          <a:p>
            <a:pPr>
              <a:defRPr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clust_result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&lt;-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hclust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diss_matrix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"average")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286000"/>
            <a:ext cx="7429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0" descr="http://ec.europa.eu/fisheries/images/nephrops_norvegicu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21910"/>
          <a:stretch>
            <a:fillRect/>
          </a:stretch>
        </p:blipFill>
        <p:spPr bwMode="auto">
          <a:xfrm>
            <a:off x="3590925" y="2589213"/>
            <a:ext cx="2590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17.5 Nephrops CPUE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4BF450-4183-DF46-95ED-9AB495665F0E}" type="slidenum">
              <a:rPr lang="en-US" sz="1400">
                <a:solidFill>
                  <a:schemeClr val="bg1"/>
                </a:solidFill>
              </a:rPr>
              <a:pPr/>
              <a:t>43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440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9"/>
          <a:stretch>
            <a:fillRect/>
          </a:stretch>
        </p:blipFill>
        <p:spPr bwMode="auto">
          <a:xfrm>
            <a:off x="393700" y="2565400"/>
            <a:ext cx="87503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" b="9587"/>
          <a:stretch>
            <a:fillRect/>
          </a:stretch>
        </p:blipFill>
        <p:spPr bwMode="auto">
          <a:xfrm>
            <a:off x="0" y="0"/>
            <a:ext cx="8174038" cy="3889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0113" y="163513"/>
            <a:ext cx="1284287" cy="19526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70500" y="177800"/>
            <a:ext cx="366713" cy="19510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88213" y="3889375"/>
            <a:ext cx="1624012" cy="2565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4041" name="Picture 10" descr="http://ec.europa.eu/fisheries/images/nephrops_norvegicu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21910"/>
          <a:stretch>
            <a:fillRect/>
          </a:stretch>
        </p:blipFill>
        <p:spPr bwMode="auto">
          <a:xfrm>
            <a:off x="4403725" y="3719513"/>
            <a:ext cx="2590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R-Mode (Spatial Clustering)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8FA215-9D36-1948-AAF7-39C8D8D91F9A}" type="slidenum">
              <a:rPr lang="en-US" sz="1400">
                <a:solidFill>
                  <a:schemeClr val="bg1"/>
                </a:solidFill>
              </a:rPr>
              <a:pPr/>
              <a:t>44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4506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238375"/>
            <a:ext cx="75057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54125"/>
            <a:ext cx="7077075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262673"/>
                </a:solidFill>
                <a:latin typeface="Courier New" charset="0"/>
                <a:cs typeface="Courier New" charset="0"/>
              </a:rPr>
              <a:t>t_nephrops &lt;- t(nephrops)</a:t>
            </a:r>
          </a:p>
          <a:p>
            <a:r>
              <a:rPr lang="en-US" b="1">
                <a:solidFill>
                  <a:srgbClr val="262673"/>
                </a:solidFill>
                <a:latin typeface="Courier New" charset="0"/>
                <a:cs typeface="Courier New" charset="0"/>
              </a:rPr>
              <a:t>t_diss_matrix &lt;- dist(t_nephrops, "euclidean")</a:t>
            </a:r>
          </a:p>
          <a:p>
            <a:r>
              <a:rPr lang="en-US" b="1">
                <a:solidFill>
                  <a:srgbClr val="262673"/>
                </a:solidFill>
                <a:latin typeface="Courier New" charset="0"/>
                <a:cs typeface="Courier New" charset="0"/>
              </a:rPr>
              <a:t>t_clust_result &lt;- hclust(t_diss_matrix, "average</a:t>
            </a:r>
            <a:r>
              <a:rPr lang="ja-JP" altLang="en-US" b="1">
                <a:solidFill>
                  <a:srgbClr val="262673"/>
                </a:solidFill>
                <a:latin typeface="Courier New" charset="0"/>
                <a:cs typeface="Courier New" charset="0"/>
              </a:rPr>
              <a:t>“</a:t>
            </a:r>
            <a:r>
              <a:rPr lang="en-US" b="1">
                <a:solidFill>
                  <a:srgbClr val="262673"/>
                </a:solidFill>
                <a:latin typeface="Courier New" charset="0"/>
                <a:cs typeface="Courier New" charset="0"/>
              </a:rPr>
              <a:t>)</a:t>
            </a:r>
          </a:p>
        </p:txBody>
      </p:sp>
      <p:pic>
        <p:nvPicPr>
          <p:cNvPr id="45062" name="Picture 10" descr="http://ec.europa.eu/fisheries/images/nephrops_norvegicu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21910"/>
          <a:stretch>
            <a:fillRect/>
          </a:stretch>
        </p:blipFill>
        <p:spPr bwMode="auto">
          <a:xfrm>
            <a:off x="4124325" y="2651125"/>
            <a:ext cx="2590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R-Mode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3B1AF0-7FF5-3E4A-A660-64FBDA29846E}" type="slidenum">
              <a:rPr lang="en-US" sz="1400">
                <a:solidFill>
                  <a:schemeClr val="bg1"/>
                </a:solidFill>
              </a:rPr>
              <a:pPr/>
              <a:t>45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4608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8388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5"/>
          <a:stretch>
            <a:fillRect/>
          </a:stretch>
        </p:blipFill>
        <p:spPr bwMode="auto">
          <a:xfrm>
            <a:off x="1639888" y="3189288"/>
            <a:ext cx="7504112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2"/>
          <p:cNvSpPr txBox="1">
            <a:spLocks noChangeArrowheads="1"/>
          </p:cNvSpPr>
          <p:nvPr/>
        </p:nvSpPr>
        <p:spPr bwMode="auto">
          <a:xfrm>
            <a:off x="0" y="3195638"/>
            <a:ext cx="2047875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Eiríksson (1999)</a:t>
            </a:r>
          </a:p>
          <a:p>
            <a:r>
              <a:rPr lang="en-US" sz="1800"/>
              <a:t>proposed management units of 1-7 vs. </a:t>
            </a:r>
          </a:p>
          <a:p>
            <a:r>
              <a:rPr lang="en-US" sz="1800"/>
              <a:t>8-11</a:t>
            </a:r>
          </a:p>
        </p:txBody>
      </p:sp>
      <p:sp>
        <p:nvSpPr>
          <p:cNvPr id="5" name="Oval 4"/>
          <p:cNvSpPr/>
          <p:nvPr/>
        </p:nvSpPr>
        <p:spPr>
          <a:xfrm>
            <a:off x="5391150" y="1460500"/>
            <a:ext cx="1162050" cy="109378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7063" y="5718175"/>
            <a:ext cx="954087" cy="11398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rot="1520573">
            <a:off x="1077913" y="1589088"/>
            <a:ext cx="561975" cy="10937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8688" y="903288"/>
            <a:ext cx="822325" cy="1806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 rot="175430">
            <a:off x="2181225" y="1830388"/>
            <a:ext cx="3116263" cy="6572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99263" y="5721350"/>
            <a:ext cx="955675" cy="11382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9988" y="5472113"/>
            <a:ext cx="1574800" cy="1376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83163" y="5721350"/>
            <a:ext cx="955675" cy="11382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 rot="1076708">
            <a:off x="6375400" y="647700"/>
            <a:ext cx="1074738" cy="1270000"/>
          </a:xfrm>
          <a:prstGeom prst="ellipse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35750" y="777875"/>
            <a:ext cx="676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</a:rPr>
              <a:t>11?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40688" y="3873500"/>
            <a:ext cx="955675" cy="1139825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98" name="Picture 10" descr="http://ec.europa.eu/fisheries/images/nephrops_norvegicu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21910"/>
          <a:stretch>
            <a:fillRect/>
          </a:stretch>
        </p:blipFill>
        <p:spPr bwMode="auto">
          <a:xfrm>
            <a:off x="4902200" y="3546475"/>
            <a:ext cx="2590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R-Mode</a:t>
            </a:r>
          </a:p>
        </p:txBody>
      </p:sp>
      <p:pic>
        <p:nvPicPr>
          <p:cNvPr id="47107" name="Picture 10" descr="http://ec.europa.eu/fisheries/images/nephrops_norvegicu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21910"/>
          <a:stretch>
            <a:fillRect/>
          </a:stretch>
        </p:blipFill>
        <p:spPr bwMode="auto">
          <a:xfrm>
            <a:off x="4902200" y="3546475"/>
            <a:ext cx="2590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7"/>
          <a:stretch>
            <a:fillRect/>
          </a:stretch>
        </p:blipFill>
        <p:spPr bwMode="auto">
          <a:xfrm>
            <a:off x="1828800" y="3575050"/>
            <a:ext cx="73152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3"/>
          <a:stretch>
            <a:fillRect/>
          </a:stretch>
        </p:blipFill>
        <p:spPr bwMode="auto">
          <a:xfrm>
            <a:off x="0" y="0"/>
            <a:ext cx="7766050" cy="3575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03650" y="3830638"/>
            <a:ext cx="52847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ward &lt;-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hclust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t_diss_matrix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"ward")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9763" y="250825"/>
            <a:ext cx="47339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complete &lt;-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hclust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t_diss_matrix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7112" name="Picture 10" descr="http://ec.europa.eu/fisheries/images/nephrops_norvegicu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21910"/>
          <a:stretch>
            <a:fillRect/>
          </a:stretch>
        </p:blipFill>
        <p:spPr bwMode="auto">
          <a:xfrm rot="-2683182">
            <a:off x="-201613" y="3913188"/>
            <a:ext cx="2590801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47107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17.5 “Clustering is probably the most misused technique in multivariate analysis.”</a:t>
            </a:r>
          </a:p>
          <a:p>
            <a:pPr lvl="1"/>
            <a:r>
              <a:rPr lang="en-US" sz="2200" dirty="0">
                <a:latin typeface="Arial" charset="0"/>
              </a:rPr>
              <a:t>Clustering should only be applied if there is prior knowledge that the observations (or variables) form groups.</a:t>
            </a:r>
          </a:p>
          <a:p>
            <a:pPr lvl="1"/>
            <a:r>
              <a:rPr lang="en-US" sz="2200" dirty="0">
                <a:latin typeface="Arial" charset="0"/>
              </a:rPr>
              <a:t>&gt;50 combinations of distance and clustering methods offer ‘high cheating potential’</a:t>
            </a:r>
          </a:p>
          <a:p>
            <a:pPr lvl="1"/>
            <a:r>
              <a:rPr lang="en-US" sz="2200" dirty="0">
                <a:latin typeface="Arial" charset="0"/>
              </a:rPr>
              <a:t>Unless there is a mathematical reason to prefer one method, the most appropriate method should be based on known-groups tests.</a:t>
            </a:r>
          </a:p>
          <a:p>
            <a:pPr lvl="1"/>
            <a:r>
              <a:rPr lang="en-US" sz="2200" dirty="0">
                <a:latin typeface="Arial" charset="0"/>
              </a:rPr>
              <a:t>An algorithm that is designed for one kind of pattern will not perform well on radically different kinds of patterns (e.g., k-means cannot find non-convex clusters).</a:t>
            </a:r>
          </a:p>
          <a:p>
            <a:pPr lvl="1"/>
            <a:r>
              <a:rPr lang="en-US" sz="2200" dirty="0">
                <a:latin typeface="Arial" charset="0"/>
              </a:rPr>
              <a:t>Interpretability of clusters is an important criterion but is somewhat tautological (group membership is expected).</a:t>
            </a:r>
          </a:p>
          <a:p>
            <a:pPr lvl="1"/>
            <a:endParaRPr lang="en-US" sz="2200" dirty="0">
              <a:latin typeface="Arial" charset="0"/>
            </a:endParaRPr>
          </a:p>
        </p:txBody>
      </p:sp>
      <p:sp>
        <p:nvSpPr>
          <p:cNvPr id="5427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20CB625E-02C9-DE4A-8727-91BC47893F18}" type="slidenum">
              <a:rPr lang="en-US" sz="1400">
                <a:solidFill>
                  <a:srgbClr val="FFFFFF"/>
                </a:solidFill>
                <a:latin typeface="Century Schoolbook" charset="0"/>
                <a:cs typeface="Arial" charset="0"/>
              </a:rPr>
              <a:pPr algn="ctr"/>
              <a:t>47</a:t>
            </a:fld>
            <a:endParaRPr lang="en-US" sz="1400">
              <a:solidFill>
                <a:srgbClr val="FFFFFF"/>
              </a:solidFill>
              <a:latin typeface="Century Schoolbook" charset="0"/>
              <a:cs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>
                <a:ea typeface="+mn-ea"/>
              </a:rPr>
              <a:t>Galili</a:t>
            </a:r>
            <a:r>
              <a:rPr lang="en-US" sz="2800" dirty="0">
                <a:ea typeface="+mn-ea"/>
              </a:rPr>
              <a:t>, T. 2016. Hierarchical cluster analysis on famous data sets - enhanced with the </a:t>
            </a:r>
            <a:r>
              <a:rPr lang="en-US" sz="2800" dirty="0" err="1">
                <a:ea typeface="+mn-ea"/>
              </a:rPr>
              <a:t>dendextend</a:t>
            </a:r>
            <a:r>
              <a:rPr lang="en-US" sz="2800" dirty="0">
                <a:ea typeface="+mn-ea"/>
              </a:rPr>
              <a:t> package. (cran.r-project.org/web/packages/</a:t>
            </a:r>
            <a:r>
              <a:rPr lang="en-US" sz="2800" dirty="0" err="1">
                <a:ea typeface="+mn-ea"/>
              </a:rPr>
              <a:t>dendextend</a:t>
            </a:r>
            <a:r>
              <a:rPr lang="en-US" sz="2800" dirty="0">
                <a:ea typeface="+mn-ea"/>
              </a:rPr>
              <a:t>/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ea typeface="+mn-ea"/>
              </a:rPr>
              <a:t>     vignettes/Cluster_Analysis.html)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Legendre, P. &amp; L. Legendre. 1998 Numerical Ecology 2</a:t>
            </a:r>
            <a:r>
              <a:rPr lang="en-US" sz="2800" baseline="30000" dirty="0">
                <a:ea typeface="+mn-ea"/>
              </a:rPr>
              <a:t>nd</a:t>
            </a:r>
            <a:r>
              <a:rPr lang="en-US" sz="2800" dirty="0">
                <a:ea typeface="+mn-ea"/>
              </a:rPr>
              <a:t> Ed. Elsevier Developments in Environmental Modeling 20.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Tan, P-N., M. Steinbach &amp; V. Kumar. 2006. Introduction to Data Mining. Addison Wesley.</a:t>
            </a:r>
          </a:p>
          <a:p>
            <a:pPr>
              <a:defRPr/>
            </a:pPr>
            <a:r>
              <a:rPr lang="en-US" sz="2800" dirty="0" err="1">
                <a:ea typeface="+mn-ea"/>
              </a:rPr>
              <a:t>Yau</a:t>
            </a:r>
            <a:r>
              <a:rPr lang="en-US" sz="2800" dirty="0">
                <a:ea typeface="+mn-ea"/>
              </a:rPr>
              <a:t>, C. 2013. </a:t>
            </a:r>
            <a:r>
              <a:rPr lang="en-US" sz="2800" dirty="0" err="1">
                <a:ea typeface="+mn-ea"/>
              </a:rPr>
              <a:t>Hierachical</a:t>
            </a:r>
            <a:r>
              <a:rPr lang="en-US" sz="2800" dirty="0">
                <a:ea typeface="+mn-ea"/>
              </a:rPr>
              <a:t> Linear Model. R Tutorial (r-tutor.com)</a:t>
            </a:r>
          </a:p>
          <a:p>
            <a:pPr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3AA1BE-E827-F243-9F9D-4B4BDB428720}" type="slidenum">
              <a:rPr lang="en-US" sz="1400">
                <a:solidFill>
                  <a:schemeClr val="bg1"/>
                </a:solidFill>
              </a:rPr>
              <a:pPr/>
              <a:t>48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56325" name="Picture 8" descr="https://upload.wikimedia.org/wikipedia/commons/9/9f/Iris_virgi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5" b="16547"/>
          <a:stretch>
            <a:fillRect/>
          </a:stretch>
        </p:blipFill>
        <p:spPr bwMode="auto">
          <a:xfrm>
            <a:off x="7956550" y="2149475"/>
            <a:ext cx="11874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http://www.amcarguide.com/wp-content/gallery/pontiac-firebird-c2/1972-pontiac-firebird-trans-am-super-duty-sd-4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3F6"/>
              </a:clrFrom>
              <a:clrTo>
                <a:srgbClr val="EF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3378" r="3737" b="19389"/>
          <a:stretch>
            <a:fillRect/>
          </a:stretch>
        </p:blipFill>
        <p:spPr bwMode="auto">
          <a:xfrm>
            <a:off x="7373938" y="4160838"/>
            <a:ext cx="1770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0113"/>
          </a:xfrm>
        </p:spPr>
        <p:txBody>
          <a:bodyPr/>
          <a:lstStyle/>
          <a:p>
            <a:r>
              <a:rPr lang="en-US">
                <a:latin typeface="Arial" charset="0"/>
              </a:rPr>
              <a:t>Types of Clusters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5EF5D-92F7-B141-8FA3-0C9D2A7520A0}" type="slidenum">
              <a:rPr lang="en-US" sz="1400">
                <a:solidFill>
                  <a:schemeClr val="bg1"/>
                </a:solidFill>
              </a:rPr>
              <a:pPr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331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6"/>
          <a:stretch>
            <a:fillRect/>
          </a:stretch>
        </p:blipFill>
        <p:spPr bwMode="auto">
          <a:xfrm>
            <a:off x="442913" y="754063"/>
            <a:ext cx="82438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charset="0"/>
              </a:rPr>
              <a:t>Distance Metrics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DBFA88-661A-8D4A-9A46-41757964EC8B}" type="slidenum">
              <a:rPr lang="en-US" sz="1400">
                <a:solidFill>
                  <a:schemeClr val="bg1"/>
                </a:solidFill>
              </a:rPr>
              <a:pPr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40" name="Content Placeholder 2"/>
          <p:cNvSpPr txBox="1">
            <a:spLocks/>
          </p:cNvSpPr>
          <p:nvPr/>
        </p:nvSpPr>
        <p:spPr bwMode="auto">
          <a:xfrm>
            <a:off x="0" y="1147763"/>
            <a:ext cx="601980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u="sng" dirty="0"/>
              <a:t>Euclidean distance</a:t>
            </a:r>
            <a:endParaRPr lang="en-US" sz="2800" dirty="0"/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The most commonly chosen type of distance between </a:t>
            </a:r>
            <a:r>
              <a:rPr lang="en-US" sz="2400" i="1" dirty="0" err="1"/>
              <a:t>i</a:t>
            </a:r>
            <a:r>
              <a:rPr lang="en-US" sz="2400" dirty="0"/>
              <a:t> and </a:t>
            </a:r>
            <a:r>
              <a:rPr lang="en-US" sz="2400" i="1" dirty="0"/>
              <a:t>j</a:t>
            </a:r>
            <a:r>
              <a:rPr lang="en-US" sz="2400" dirty="0"/>
              <a:t>.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The geometric distance in the multidimensional space (</a:t>
            </a:r>
            <a:r>
              <a:rPr lang="en-US" sz="2400" i="1" dirty="0"/>
              <a:t>p</a:t>
            </a:r>
            <a:r>
              <a:rPr lang="en-US" sz="2400" dirty="0"/>
              <a:t>).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u="sng" dirty="0"/>
              <a:t>Squared Euclidean distance</a:t>
            </a:r>
            <a:r>
              <a:rPr lang="en-US" sz="2800" dirty="0"/>
              <a:t>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places greater weight on samples that are further apart.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u="sng" dirty="0"/>
              <a:t>City-block (Manhattan) distance</a:t>
            </a:r>
            <a:r>
              <a:rPr lang="en-US" sz="2800" dirty="0"/>
              <a:t>.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The effect of single large differences (outliers) is less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u="sng" dirty="0"/>
              <a:t>Inverse correlation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Based on bivariate correlation (r) includes </a:t>
            </a:r>
          </a:p>
          <a:p>
            <a:pPr marL="342900" indent="-342900" eaLnBrk="1" hangingPunct="1">
              <a:spcBef>
                <a:spcPct val="20000"/>
              </a:spcBef>
              <a:buFont typeface="Wingdings 2" charset="0"/>
              <a:buNone/>
            </a:pPr>
            <a:endParaRPr lang="en-US" sz="4800" dirty="0"/>
          </a:p>
        </p:txBody>
      </p:sp>
      <p:graphicFrame>
        <p:nvGraphicFramePr>
          <p:cNvPr id="14341" name="Object 2"/>
          <p:cNvGraphicFramePr>
            <a:graphicFrameLocks noChangeAspect="1"/>
          </p:cNvGraphicFramePr>
          <p:nvPr/>
        </p:nvGraphicFramePr>
        <p:xfrm>
          <a:off x="6146800" y="1352550"/>
          <a:ext cx="2468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449" imgH="495085" progId="Equation.3">
                  <p:embed/>
                </p:oleObj>
              </mc:Choice>
              <mc:Fallback>
                <p:oleObj name="Equation" r:id="rId2" imgW="1269449" imgH="49508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352550"/>
                        <a:ext cx="24685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46462"/>
              </p:ext>
            </p:extLst>
          </p:nvPr>
        </p:nvGraphicFramePr>
        <p:xfrm>
          <a:off x="6176963" y="2791223"/>
          <a:ext cx="24034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44500" progId="Equation.3">
                  <p:embed/>
                </p:oleObj>
              </mc:Choice>
              <mc:Fallback>
                <p:oleObj name="Equation" r:id="rId4" imgW="11430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2791223"/>
                        <a:ext cx="24034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057546"/>
              </p:ext>
            </p:extLst>
          </p:nvPr>
        </p:nvGraphicFramePr>
        <p:xfrm>
          <a:off x="6148388" y="4015780"/>
          <a:ext cx="24320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0948" imgH="444307" progId="Equation.3">
                  <p:embed/>
                </p:oleObj>
              </mc:Choice>
              <mc:Fallback>
                <p:oleObj name="Equation" r:id="rId6" imgW="1040948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4015780"/>
                        <a:ext cx="24320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258099"/>
              </p:ext>
            </p:extLst>
          </p:nvPr>
        </p:nvGraphicFramePr>
        <p:xfrm>
          <a:off x="6176963" y="5486063"/>
          <a:ext cx="19685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531" imgH="241195" progId="Equation.3">
                  <p:embed/>
                </p:oleObj>
              </mc:Choice>
              <mc:Fallback>
                <p:oleObj name="Equation" r:id="rId8" imgW="850531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486063"/>
                        <a:ext cx="19685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Distance Matrices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D3684-E9F9-5840-83D1-9D7B4FBA8611}" type="slidenum">
              <a:rPr lang="en-US" sz="1400">
                <a:solidFill>
                  <a:schemeClr val="bg1"/>
                </a:solidFill>
              </a:rPr>
              <a:pPr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364" name="Content Placeholder 2"/>
          <p:cNvSpPr txBox="1">
            <a:spLocks/>
          </p:cNvSpPr>
          <p:nvPr/>
        </p:nvSpPr>
        <p:spPr bwMode="auto">
          <a:xfrm>
            <a:off x="0" y="1241425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Each pairwise distance (among each pair of observations) is arranged in a square matrix.</a:t>
            </a:r>
            <a:endParaRPr lang="en-US" sz="2800"/>
          </a:p>
          <a:p>
            <a:pPr marL="342900" indent="-342900" eaLnBrk="1" hangingPunct="1">
              <a:spcBef>
                <a:spcPct val="20000"/>
              </a:spcBef>
              <a:buFont typeface="Wingdings 2" charset="0"/>
              <a:buNone/>
            </a:pPr>
            <a:endParaRPr lang="en-US" sz="5400"/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2360613"/>
            <a:ext cx="9183688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b/b7/SLINK-Gaussian-data.svg/434px-SLINK-Gaussian-dat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11807" b="9714"/>
          <a:stretch>
            <a:fillRect/>
          </a:stretch>
        </p:blipFill>
        <p:spPr bwMode="auto">
          <a:xfrm>
            <a:off x="1720850" y="3535363"/>
            <a:ext cx="3916363" cy="3424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Clustering Methods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612C8C-5B2B-B84A-9557-8D41F713520D}" type="slidenum">
              <a:rPr lang="en-US" sz="1400">
                <a:solidFill>
                  <a:schemeClr val="bg1"/>
                </a:solidFill>
              </a:rPr>
              <a:pPr/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6389" name="Picture 4" descr="https://upload.wikimedia.org/wikipedia/commons/thumb/f/f2/SLINK-density-data.svg/434px-SLINK-density-dat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12173" r="12216" b="10507"/>
          <a:stretch>
            <a:fillRect/>
          </a:stretch>
        </p:blipFill>
        <p:spPr bwMode="auto">
          <a:xfrm>
            <a:off x="5637213" y="3535363"/>
            <a:ext cx="3506787" cy="3424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Content Placeholder 5"/>
          <p:cNvSpPr>
            <a:spLocks noGrp="1"/>
          </p:cNvSpPr>
          <p:nvPr>
            <p:ph idx="1"/>
          </p:nvPr>
        </p:nvSpPr>
        <p:spPr>
          <a:xfrm>
            <a:off x="0" y="1128713"/>
            <a:ext cx="9144000" cy="2738437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Hierarchical: </a:t>
            </a:r>
          </a:p>
          <a:p>
            <a:pPr lvl="1"/>
            <a:r>
              <a:rPr lang="en-US" sz="2400">
                <a:latin typeface="Arial" charset="0"/>
              </a:rPr>
              <a:t>Members of lower-order clusters become members of  higher-order clusters (i.e., connectivity clustering)</a:t>
            </a:r>
          </a:p>
          <a:p>
            <a:pPr lvl="1"/>
            <a:r>
              <a:rPr lang="en-US" sz="2400">
                <a:latin typeface="Arial" charset="0"/>
              </a:rPr>
              <a:t>Algorithms connect similar observations to form clusters, and similar clusters are grouped into higher order clusters.</a:t>
            </a:r>
          </a:p>
          <a:p>
            <a:pPr lvl="2"/>
            <a:r>
              <a:rPr lang="en-US" sz="2000">
                <a:latin typeface="Arial" charset="0"/>
              </a:rPr>
              <a:t>e.g., single linkage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Among-Cluster Distances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B8756D-114A-8742-841B-8FFAA9C26A43}" type="slidenum">
              <a:rPr lang="en-US" sz="1400">
                <a:solidFill>
                  <a:schemeClr val="bg1"/>
                </a:solidFill>
              </a:rPr>
              <a:pPr/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0" y="1128713"/>
            <a:ext cx="9144000" cy="5729287"/>
          </a:xfrm>
        </p:spPr>
        <p:txBody>
          <a:bodyPr/>
          <a:lstStyle/>
          <a:p>
            <a:r>
              <a:rPr lang="en-US">
                <a:latin typeface="Arial" charset="0"/>
              </a:rPr>
              <a:t>‘single linkage’ – ‘nearest-neighbor’ or minimum distance within clusters</a:t>
            </a:r>
          </a:p>
          <a:p>
            <a:r>
              <a:rPr lang="en-US">
                <a:latin typeface="Arial" charset="0"/>
              </a:rPr>
              <a:t>‘complete linkage’ – ‘furthest neighbor’ or maximum distance between clusters </a:t>
            </a:r>
          </a:p>
          <a:p>
            <a:r>
              <a:rPr lang="en-US">
                <a:latin typeface="Arial" charset="0"/>
              </a:rPr>
              <a:t>‘average linkage’ - Unweighted Pair Group Method with Arithmetic mean (UPGMA)</a:t>
            </a:r>
          </a:p>
          <a:p>
            <a:endParaRPr lang="en-US">
              <a:latin typeface="Arial" charset="0"/>
            </a:endParaRPr>
          </a:p>
          <a:p>
            <a:pPr lvl="1"/>
            <a:endParaRPr lang="en-US" sz="2400">
              <a:latin typeface="Arial" charset="0"/>
            </a:endParaRPr>
          </a:p>
          <a:p>
            <a:pPr lvl="1"/>
            <a:endParaRPr lang="en-US" sz="2400">
              <a:latin typeface="Arial" charset="0"/>
            </a:endParaRP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6738"/>
            <a:ext cx="91440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1761</Words>
  <Application>Microsoft Macintosh PowerPoint</Application>
  <PresentationFormat>On-screen Show (4:3)</PresentationFormat>
  <Paragraphs>223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Century Schoolbook</vt:lpstr>
      <vt:lpstr>Courier New</vt:lpstr>
      <vt:lpstr>Wingdings 2</vt:lpstr>
      <vt:lpstr>Default Design</vt:lpstr>
      <vt:lpstr>Equation</vt:lpstr>
      <vt:lpstr>Cluster Analysis (James et al. Section 10.3) </vt:lpstr>
      <vt:lpstr>Lecture Outline</vt:lpstr>
      <vt:lpstr>Background</vt:lpstr>
      <vt:lpstr>Background</vt:lpstr>
      <vt:lpstr>Types of Clusters</vt:lpstr>
      <vt:lpstr>Distance Metrics</vt:lpstr>
      <vt:lpstr>Distance Matrices</vt:lpstr>
      <vt:lpstr>Clustering Methods</vt:lpstr>
      <vt:lpstr>Among-Cluster Distances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Hierarchical Clustering</vt:lpstr>
      <vt:lpstr>Hierarchical Clustering</vt:lpstr>
      <vt:lpstr>Hierarchical Clustering</vt:lpstr>
      <vt:lpstr>Hierarchical Clustering Methods</vt:lpstr>
      <vt:lpstr>Hierarchical Clustering</vt:lpstr>
      <vt:lpstr>Multi-Dimensional Data</vt:lpstr>
      <vt:lpstr>Data Input</vt:lpstr>
      <vt:lpstr>Hierarchical Complete Linkage</vt:lpstr>
      <vt:lpstr>Ward </vt:lpstr>
      <vt:lpstr>Clustering Methods</vt:lpstr>
      <vt:lpstr>K-Means </vt:lpstr>
      <vt:lpstr>k-means is a special case of  Expectation-Maximization algorithm</vt:lpstr>
      <vt:lpstr>PowerPoint Presentation</vt:lpstr>
      <vt:lpstr>K-Means</vt:lpstr>
      <vt:lpstr>K-Means (k=2)</vt:lpstr>
      <vt:lpstr>Clustering Methods</vt:lpstr>
      <vt:lpstr>Model Selection</vt:lpstr>
      <vt:lpstr>PowerPoint Presentation</vt:lpstr>
      <vt:lpstr>PowerPoint Presentation</vt:lpstr>
      <vt:lpstr>Clustering Methods</vt:lpstr>
      <vt:lpstr>Density-Based Clustering </vt:lpstr>
      <vt:lpstr>R-Mode</vt:lpstr>
      <vt:lpstr>PowerPoint Presentation</vt:lpstr>
      <vt:lpstr>16. Nephrops CPUE</vt:lpstr>
      <vt:lpstr>17 Trends &amp; Changes</vt:lpstr>
      <vt:lpstr>17.5 Nephrops CPUE</vt:lpstr>
      <vt:lpstr>17.5 Nephrops CPUE</vt:lpstr>
      <vt:lpstr>R-Mode (Spatial Clustering)</vt:lpstr>
      <vt:lpstr>R-Mode</vt:lpstr>
      <vt:lpstr>R-Mode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Statistical Analysis</dc:title>
  <dc:creator>Steve Cadrin</dc:creator>
  <cp:lastModifiedBy>Gavin Fay</cp:lastModifiedBy>
  <cp:revision>301</cp:revision>
  <dcterms:created xsi:type="dcterms:W3CDTF">2008-03-09T00:17:10Z</dcterms:created>
  <dcterms:modified xsi:type="dcterms:W3CDTF">2025-04-17T12:48:52Z</dcterms:modified>
</cp:coreProperties>
</file>