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62" r:id="rId2"/>
    <p:sldMasterId id="2147483688" r:id="rId3"/>
  </p:sldMasterIdLst>
  <p:notesMasterIdLst>
    <p:notesMasterId r:id="rId27"/>
  </p:notesMasterIdLst>
  <p:handoutMasterIdLst>
    <p:handoutMasterId r:id="rId28"/>
  </p:handoutMasterIdLst>
  <p:sldIdLst>
    <p:sldId id="326" r:id="rId4"/>
    <p:sldId id="380" r:id="rId5"/>
    <p:sldId id="553" r:id="rId6"/>
    <p:sldId id="723" r:id="rId7"/>
    <p:sldId id="776" r:id="rId8"/>
    <p:sldId id="777" r:id="rId9"/>
    <p:sldId id="778" r:id="rId10"/>
    <p:sldId id="779" r:id="rId11"/>
    <p:sldId id="780" r:id="rId12"/>
    <p:sldId id="782" r:id="rId13"/>
    <p:sldId id="765" r:id="rId14"/>
    <p:sldId id="787" r:id="rId15"/>
    <p:sldId id="756" r:id="rId16"/>
    <p:sldId id="786" r:id="rId17"/>
    <p:sldId id="774" r:id="rId18"/>
    <p:sldId id="775" r:id="rId19"/>
    <p:sldId id="766" r:id="rId20"/>
    <p:sldId id="767" r:id="rId21"/>
    <p:sldId id="768" r:id="rId22"/>
    <p:sldId id="769" r:id="rId23"/>
    <p:sldId id="770" r:id="rId24"/>
    <p:sldId id="771" r:id="rId25"/>
    <p:sldId id="743" r:id="rId26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5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6" autoAdjust="0"/>
    <p:restoredTop sz="86395" autoAdjust="0"/>
  </p:normalViewPr>
  <p:slideViewPr>
    <p:cSldViewPr snapToGrid="0" snapToObjects="1">
      <p:cViewPr varScale="1">
        <p:scale>
          <a:sx n="105" d="100"/>
          <a:sy n="105" d="100"/>
        </p:scale>
        <p:origin x="2232" y="192"/>
      </p:cViewPr>
      <p:guideLst>
        <p:guide orient="horz" pos="1885"/>
        <p:guide orient="horz" pos="758"/>
        <p:guide pos="2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3/27/25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3/27/25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1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726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72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01988" y="3360605"/>
            <a:ext cx="5484812" cy="1224439"/>
          </a:xfrm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umass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5" y="5658757"/>
            <a:ext cx="4953000" cy="1270000"/>
          </a:xfrm>
          <a:prstGeom prst="rect">
            <a:avLst/>
          </a:prstGeom>
        </p:spPr>
      </p:pic>
      <p:pic>
        <p:nvPicPr>
          <p:cNvPr id="12" name="Picture 11" descr="smast-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01682" y="1613384"/>
            <a:ext cx="5485118" cy="139847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618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923"/>
            <a:ext cx="8229600" cy="68835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870"/>
            <a:ext cx="8229600" cy="558841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92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14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20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25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89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2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July 19, 2012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F1CB0-951D-8740-94E3-4A6F7DDA25E2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0.wmf"/><Relationship Id="rId7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8649" y="3487606"/>
            <a:ext cx="8268151" cy="2517681"/>
          </a:xfrm>
        </p:spPr>
        <p:txBody>
          <a:bodyPr>
            <a:normAutofit/>
          </a:bodyPr>
          <a:lstStyle/>
          <a:p>
            <a:r>
              <a:rPr lang="en-US" sz="2800" b="1" dirty="0"/>
              <a:t>Lecture 15</a:t>
            </a:r>
          </a:p>
          <a:p>
            <a:r>
              <a:rPr lang="en-US" sz="2800" b="1" dirty="0"/>
              <a:t>Spatial mixed effects models</a:t>
            </a:r>
          </a:p>
          <a:p>
            <a:endParaRPr lang="en-US" sz="2500" dirty="0"/>
          </a:p>
          <a:p>
            <a:endParaRPr lang="en-US" sz="2500" dirty="0"/>
          </a:p>
          <a:p>
            <a:r>
              <a:rPr lang="en-US" sz="2500" dirty="0"/>
              <a:t>(Acknowledgements: Eric Ward, Sean Anderson)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1988" y="1431963"/>
            <a:ext cx="5485118" cy="1398472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MAR 536: Biological Statistics 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9769" y="6295575"/>
            <a:ext cx="362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27 March 2025</a:t>
            </a:r>
          </a:p>
        </p:txBody>
      </p:sp>
    </p:spTree>
    <p:extLst>
      <p:ext uri="{BB962C8B-B14F-4D97-AF65-F5344CB8AC3E}">
        <p14:creationId xmlns:p14="http://schemas.microsoft.com/office/powerpoint/2010/main" val="89033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4-03 at 9.1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" y="1151906"/>
            <a:ext cx="6426993" cy="52965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pattern is removed</a:t>
            </a:r>
          </a:p>
        </p:txBody>
      </p:sp>
      <p:pic>
        <p:nvPicPr>
          <p:cNvPr id="5" name="Picture 4" descr="Screen Shot 2018-04-03 at 9.1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8" y="528102"/>
            <a:ext cx="3811979" cy="2723552"/>
          </a:xfrm>
          <a:prstGeom prst="rect">
            <a:avLst/>
          </a:prstGeom>
        </p:spPr>
      </p:pic>
      <p:pic>
        <p:nvPicPr>
          <p:cNvPr id="6" name="Picture 5" descr="Screen Shot 2018-04-03 at 9.18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97" y="4696703"/>
            <a:ext cx="4537728" cy="175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3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Spatial Mixed Effects Models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528623"/>
              </p:ext>
            </p:extLst>
          </p:nvPr>
        </p:nvGraphicFramePr>
        <p:xfrm>
          <a:off x="2667000" y="3111500"/>
          <a:ext cx="48815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200" imgH="228600" progId="Equation.3">
                  <p:embed/>
                </p:oleObj>
              </mc:Choice>
              <mc:Fallback>
                <p:oleObj name="Equation" r:id="rId3" imgW="248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111500"/>
                        <a:ext cx="48815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2697163" y="2133600"/>
            <a:ext cx="2901948" cy="4616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Vector of fixed effects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4191000" y="4114800"/>
            <a:ext cx="2968631" cy="4616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spatial random effects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285750" y="4152900"/>
            <a:ext cx="3431185" cy="4616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Observations at location </a:t>
            </a:r>
            <a:r>
              <a:rPr lang="en-US" altLang="en-US" i="1" dirty="0">
                <a:solidFill>
                  <a:schemeClr val="tx2"/>
                </a:solidFill>
                <a:latin typeface="+mj-lt"/>
              </a:rPr>
              <a:t>j</a:t>
            </a: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152400" y="5257800"/>
            <a:ext cx="85368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Include a spatial random effect term for each area, the distribution</a:t>
            </a:r>
            <a:br>
              <a:rPr lang="en-US" altLang="en-US" dirty="0">
                <a:solidFill>
                  <a:schemeClr val="tx2"/>
                </a:solidFill>
                <a:latin typeface="+mj-lt"/>
              </a:rPr>
            </a:br>
            <a:r>
              <a:rPr lang="en-US" altLang="en-US" dirty="0">
                <a:solidFill>
                  <a:schemeClr val="tx2"/>
                </a:solidFill>
                <a:latin typeface="+mj-lt"/>
              </a:rPr>
              <a:t>for these is governed by a variance-covariance matrix, often</a:t>
            </a:r>
            <a:br>
              <a:rPr lang="en-US" altLang="en-US" dirty="0">
                <a:solidFill>
                  <a:schemeClr val="tx2"/>
                </a:solidFill>
                <a:latin typeface="+mj-lt"/>
              </a:rPr>
            </a:br>
            <a:r>
              <a:rPr lang="en-US" altLang="en-US" dirty="0">
                <a:solidFill>
                  <a:schemeClr val="tx2"/>
                </a:solidFill>
                <a:latin typeface="+mj-lt"/>
              </a:rPr>
              <a:t>decomposed into a variance term, and a distance-based </a:t>
            </a:r>
          </a:p>
          <a:p>
            <a:pPr algn="l"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spatial correlation matrix.</a:t>
            </a: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 flipV="1">
            <a:off x="1981200" y="35814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3" name="Line 11"/>
          <p:cNvSpPr>
            <a:spLocks noChangeShapeType="1"/>
          </p:cNvSpPr>
          <p:nvPr/>
        </p:nvSpPr>
        <p:spPr bwMode="auto">
          <a:xfrm flipH="1" flipV="1">
            <a:off x="4343400" y="35052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 flipH="1">
            <a:off x="3657600" y="26670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278331" y="1764268"/>
            <a:ext cx="1569126" cy="83099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Spatial covariance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7382183" y="2667000"/>
            <a:ext cx="362829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55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Fitting non-linear mixed effects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600" dirty="0"/>
              <a:t>R can be used to fit non-linear mixed effects models (function </a:t>
            </a:r>
            <a:r>
              <a:rPr lang="en-US" altLang="en-US" sz="2600" dirty="0" err="1"/>
              <a:t>nlme</a:t>
            </a:r>
            <a:r>
              <a:rPr lang="en-US" altLang="en-US" sz="2600" dirty="0"/>
              <a:t>).</a:t>
            </a:r>
          </a:p>
          <a:p>
            <a:pPr>
              <a:lnSpc>
                <a:spcPct val="80000"/>
              </a:lnSpc>
            </a:pPr>
            <a:r>
              <a:rPr lang="en-US" altLang="en-US" sz="2600" dirty="0"/>
              <a:t>To fit non-linear mixed effects models using EXCEL you need to evaluate the integral numerically, or apply a method such as the Laplace approximation.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    </a:t>
            </a:r>
            <a:r>
              <a:rPr lang="en-US" sz="2800" dirty="0"/>
              <a:t>is the value of </a:t>
            </a:r>
            <a:r>
              <a:rPr lang="en-US" sz="2800" i="1" dirty="0"/>
              <a:t>ε</a:t>
            </a:r>
            <a:r>
              <a:rPr lang="en-US" sz="2800" dirty="0"/>
              <a:t> obtained by maximizing</a:t>
            </a:r>
            <a:br>
              <a:rPr lang="en-US" sz="2800" dirty="0"/>
            </a:br>
            <a:r>
              <a:rPr lang="en-US" sz="2800" dirty="0"/>
              <a:t>given fixed values of θ and </a:t>
            </a:r>
            <a:r>
              <a:rPr lang="en-US" sz="2800" i="1" dirty="0"/>
              <a:t>τ</a:t>
            </a:r>
            <a:r>
              <a:rPr lang="en-US" sz="2800" dirty="0"/>
              <a:t>, and                       is the determinant of the matrix of second derivatives.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This approximation is exact when the distribution of random effects (given their hyper-prior and the available data) is exactly proportional to a multivariate normal distribution.</a:t>
            </a:r>
            <a:br>
              <a:rPr lang="en-US" sz="2800" dirty="0"/>
            </a:br>
            <a:r>
              <a:rPr lang="en-US" sz="2800" dirty="0"/>
              <a:t>(It is a convenient approximation in other cases)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44826" y="3260033"/>
            <a:ext cx="8363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286885"/>
              </p:ext>
            </p:extLst>
          </p:nvPr>
        </p:nvGraphicFramePr>
        <p:xfrm>
          <a:off x="1102465" y="2669136"/>
          <a:ext cx="7056010" cy="854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013200" imgH="482600" progId="Equation.DSMT4">
                  <p:embed/>
                </p:oleObj>
              </mc:Choice>
              <mc:Fallback>
                <p:oleObj r:id="rId2" imgW="40132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465" y="2669136"/>
                        <a:ext cx="7056010" cy="854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622651"/>
              </p:ext>
            </p:extLst>
          </p:nvPr>
        </p:nvGraphicFramePr>
        <p:xfrm>
          <a:off x="874642" y="3729749"/>
          <a:ext cx="278161" cy="35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6725" imgH="177415" progId="Equation.DSMT4">
                  <p:embed/>
                </p:oleObj>
              </mc:Choice>
              <mc:Fallback>
                <p:oleObj r:id="rId4" imgW="126725" imgH="17741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642" y="3729749"/>
                        <a:ext cx="278161" cy="357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-1445522" y="32401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800471"/>
              </p:ext>
            </p:extLst>
          </p:nvPr>
        </p:nvGraphicFramePr>
        <p:xfrm>
          <a:off x="6669748" y="3729749"/>
          <a:ext cx="2243946" cy="3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31366" imgH="203112" progId="Equation.DSMT4">
                  <p:embed/>
                </p:oleObj>
              </mc:Choice>
              <mc:Fallback>
                <p:oleObj r:id="rId6" imgW="1231366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748" y="3729749"/>
                        <a:ext cx="2243946" cy="38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959344"/>
              </p:ext>
            </p:extLst>
          </p:nvPr>
        </p:nvGraphicFramePr>
        <p:xfrm>
          <a:off x="5372723" y="4007086"/>
          <a:ext cx="1594608" cy="436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901309" imgH="253890" progId="Equation.DSMT4">
                  <p:embed/>
                </p:oleObj>
              </mc:Choice>
              <mc:Fallback>
                <p:oleObj r:id="rId8" imgW="901309" imgH="25389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723" y="4007086"/>
                        <a:ext cx="1594608" cy="436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324314" y="6420678"/>
            <a:ext cx="481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Skaug</a:t>
            </a:r>
            <a:r>
              <a:rPr lang="en-US" dirty="0"/>
              <a:t> &amp; Fournier (2006), Thorson &amp; Minto (2015)</a:t>
            </a:r>
          </a:p>
        </p:txBody>
      </p:sp>
    </p:spTree>
    <p:extLst>
      <p:ext uri="{BB962C8B-B14F-4D97-AF65-F5344CB8AC3E}">
        <p14:creationId xmlns:p14="http://schemas.microsoft.com/office/powerpoint/2010/main" val="126708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69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1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8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6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93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linear mixed effects models</a:t>
            </a:r>
          </a:p>
          <a:p>
            <a:r>
              <a:rPr lang="en-US" dirty="0"/>
              <a:t>Spatial autocorrelation, </a:t>
            </a:r>
            <a:r>
              <a:rPr lang="en-US" dirty="0" err="1"/>
              <a:t>variograms</a:t>
            </a:r>
            <a:endParaRPr lang="en-US" dirty="0"/>
          </a:p>
          <a:p>
            <a:r>
              <a:rPr lang="en-US" dirty="0"/>
              <a:t>Spatial mixed effects models</a:t>
            </a:r>
          </a:p>
          <a:p>
            <a:pPr lvl="1"/>
            <a:r>
              <a:rPr lang="en-US" dirty="0"/>
              <a:t>Implementing through </a:t>
            </a:r>
            <a:r>
              <a:rPr lang="en-US" dirty="0" err="1"/>
              <a:t>sdmTMB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94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81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37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81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 err="1"/>
              <a:t>Bolker</a:t>
            </a:r>
            <a:r>
              <a:rPr lang="en-US" altLang="en-US" sz="2400" dirty="0"/>
              <a:t> et al. (2008). </a:t>
            </a:r>
            <a:r>
              <a:rPr lang="en-US" altLang="en-US" sz="2400" i="1" dirty="0"/>
              <a:t>Generalized linear mixed models: a practical guide for ecology and evolution.</a:t>
            </a:r>
            <a:r>
              <a:rPr lang="en-US" altLang="en-US" sz="2400" dirty="0"/>
              <a:t> TREE: 24: 127-35.</a:t>
            </a:r>
          </a:p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 err="1"/>
              <a:t>Pinheiro</a:t>
            </a:r>
            <a:r>
              <a:rPr lang="en-US" altLang="en-US" sz="2400" dirty="0"/>
              <a:t>, J.C. &amp; Bates, D.M. (2000). </a:t>
            </a:r>
            <a:r>
              <a:rPr lang="en-US" altLang="en-US" sz="2400" i="1" dirty="0"/>
              <a:t>Mixed-Effects Models in S and S-PLUS</a:t>
            </a:r>
            <a:r>
              <a:rPr lang="en-US" altLang="en-US" sz="2400" dirty="0"/>
              <a:t>. New York: Springer-</a:t>
            </a:r>
            <a:r>
              <a:rPr lang="en-US" altLang="en-US" sz="2400" dirty="0" err="1"/>
              <a:t>Verlag</a:t>
            </a:r>
            <a:r>
              <a:rPr lang="en-US" altLang="en-US" sz="2400" dirty="0"/>
              <a:t>.</a:t>
            </a:r>
          </a:p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 err="1"/>
              <a:t>Skaug</a:t>
            </a:r>
            <a:r>
              <a:rPr lang="en-US" altLang="en-US" sz="2400" dirty="0"/>
              <a:t>, H. J., &amp; Fournier, D. A. (2006). </a:t>
            </a:r>
            <a:r>
              <a:rPr lang="en-US" altLang="en-US" sz="2400" i="1" dirty="0"/>
              <a:t>Automatic approximation of the marginal likelihood in non-</a:t>
            </a:r>
            <a:r>
              <a:rPr lang="en-US" altLang="en-US" sz="2400" i="1" dirty="0" err="1"/>
              <a:t>gaussian</a:t>
            </a:r>
            <a:r>
              <a:rPr lang="en-US" altLang="en-US" sz="2400" i="1" dirty="0"/>
              <a:t> hierarchical models.</a:t>
            </a:r>
            <a:r>
              <a:rPr lang="en-US" altLang="en-US" sz="2400" dirty="0"/>
              <a:t> Computational Statistics &amp; Data Analysis, 51(2), 699-709.</a:t>
            </a:r>
          </a:p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/>
              <a:t>Thorson, J. T., &amp; </a:t>
            </a:r>
            <a:r>
              <a:rPr lang="en-US" altLang="en-US" sz="2400" dirty="0" err="1"/>
              <a:t>Minto</a:t>
            </a:r>
            <a:r>
              <a:rPr lang="en-US" altLang="en-US" sz="2400" dirty="0"/>
              <a:t>, C. (2014). </a:t>
            </a:r>
            <a:r>
              <a:rPr lang="en-US" altLang="en-US" sz="2400" i="1" dirty="0"/>
              <a:t>Mixed effects: a unifying framework for statistical </a:t>
            </a:r>
            <a:r>
              <a:rPr lang="en-US" altLang="en-US" sz="2400" i="1" dirty="0" err="1"/>
              <a:t>modelling</a:t>
            </a:r>
            <a:r>
              <a:rPr lang="en-US" altLang="en-US" sz="2400" i="1" dirty="0"/>
              <a:t> in fisheries biology.</a:t>
            </a:r>
            <a:r>
              <a:rPr lang="en-US" altLang="en-US" sz="2400" dirty="0"/>
              <a:t> ICES Journal of Marine Science: Journal du </a:t>
            </a:r>
            <a:r>
              <a:rPr lang="en-US" altLang="en-US" sz="2400" dirty="0" err="1"/>
              <a:t>Conseil</a:t>
            </a:r>
            <a:r>
              <a:rPr lang="en-US" altLang="en-US" sz="2400" dirty="0"/>
              <a:t>, fsu213.</a:t>
            </a:r>
          </a:p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 err="1"/>
              <a:t>Venables</a:t>
            </a:r>
            <a:r>
              <a:rPr lang="en-US" altLang="en-US" sz="2400" dirty="0"/>
              <a:t>, W. N., &amp; </a:t>
            </a:r>
            <a:r>
              <a:rPr lang="en-US" altLang="en-US" sz="2400" dirty="0" err="1"/>
              <a:t>Dichmont</a:t>
            </a:r>
            <a:r>
              <a:rPr lang="en-US" altLang="en-US" sz="2400" dirty="0"/>
              <a:t>, C. M. (2004). </a:t>
            </a:r>
            <a:r>
              <a:rPr lang="en-US" altLang="en-US" sz="2400" i="1" dirty="0"/>
              <a:t>GLMs, GAMs and GLMMs: an overview of theory for applications in fisheries research.</a:t>
            </a:r>
            <a:r>
              <a:rPr lang="en-US" altLang="en-US" sz="2400" dirty="0"/>
              <a:t> Fisheries Research, 70(2), 319-337.</a:t>
            </a:r>
          </a:p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 err="1"/>
              <a:t>Zuur</a:t>
            </a:r>
            <a:r>
              <a:rPr lang="en-US" altLang="en-US" sz="2400" dirty="0"/>
              <a:t> </a:t>
            </a:r>
            <a:r>
              <a:rPr lang="en-US" altLang="en-US" sz="2400" i="1" dirty="0"/>
              <a:t>et al</a:t>
            </a:r>
            <a:r>
              <a:rPr lang="en-US" altLang="en-US" sz="2400" dirty="0"/>
              <a:t>. (2009).  </a:t>
            </a:r>
            <a:r>
              <a:rPr lang="en-US" altLang="en-US" sz="2400" i="1" dirty="0"/>
              <a:t>Mixed-effects Models and Extensions in Ecology with R</a:t>
            </a:r>
            <a:r>
              <a:rPr lang="en-US" altLang="en-US" sz="2400" dirty="0"/>
              <a:t>. New York: Springer-</a:t>
            </a:r>
            <a:r>
              <a:rPr lang="en-US" altLang="en-US" sz="2400" dirty="0" err="1"/>
              <a:t>Verlag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40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Linear Mixed Effects Models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667000" y="3048000"/>
          <a:ext cx="48815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51100" imgH="228600" progId="Equation.DSMT4">
                  <p:embed/>
                </p:oleObj>
              </mc:Choice>
              <mc:Fallback>
                <p:oleObj name="Equation" r:id="rId3" imgW="2451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488156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2697163" y="2133600"/>
            <a:ext cx="2901948" cy="4616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Vector of fixed effects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4191000" y="4114800"/>
            <a:ext cx="3275705" cy="4616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Vector of random effects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285750" y="4152900"/>
            <a:ext cx="3196965" cy="4616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Observations for group </a:t>
            </a:r>
            <a:r>
              <a:rPr lang="en-US" altLang="en-US" i="1" dirty="0" err="1">
                <a:solidFill>
                  <a:schemeClr val="tx2"/>
                </a:solidFill>
                <a:latin typeface="+mj-lt"/>
              </a:rPr>
              <a:t>i</a:t>
            </a:r>
            <a:endParaRPr lang="en-US" altLang="en-US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152400" y="5257800"/>
            <a:ext cx="7490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The traditional linear modeling framework is a special case</a:t>
            </a:r>
          </a:p>
          <a:p>
            <a:pPr algn="l"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of this model in which there are no random effects.</a:t>
            </a: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 flipV="1">
            <a:off x="1981200" y="35814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3" name="Line 11"/>
          <p:cNvSpPr>
            <a:spLocks noChangeShapeType="1"/>
          </p:cNvSpPr>
          <p:nvPr/>
        </p:nvSpPr>
        <p:spPr bwMode="auto">
          <a:xfrm flipH="1" flipV="1">
            <a:off x="4343400" y="35052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 flipH="1">
            <a:off x="3657600" y="26670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6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3923"/>
            <a:ext cx="8686801" cy="688359"/>
          </a:xfrm>
        </p:spPr>
        <p:txBody>
          <a:bodyPr>
            <a:normAutofit/>
          </a:bodyPr>
          <a:lstStyle/>
          <a:p>
            <a:r>
              <a:rPr lang="en-US" dirty="0"/>
              <a:t>Estimation of mixed effects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870"/>
            <a:ext cx="8229600" cy="58061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Maximum Likelihood Estimation (MLE)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	is the vector of fixed effects parameters.</a:t>
            </a:r>
          </a:p>
          <a:p>
            <a:pPr marL="0" indent="0">
              <a:buNone/>
            </a:pPr>
            <a:r>
              <a:rPr lang="en-US" sz="2800" dirty="0"/>
              <a:t>	are the parameters controlling the distribution 	for 	the random effects.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We </a:t>
            </a:r>
            <a:r>
              <a:rPr lang="en-US" sz="2800" b="1" dirty="0"/>
              <a:t>integrate</a:t>
            </a:r>
            <a:r>
              <a:rPr lang="en-US" sz="2800" dirty="0"/>
              <a:t> across the random effects.</a:t>
            </a:r>
          </a:p>
          <a:p>
            <a:pPr marL="0" indent="0">
              <a:buNone/>
            </a:pPr>
            <a:r>
              <a:rPr lang="en-US" sz="2800" dirty="0"/>
              <a:t>Effectively weight the probability of the observations given values for random effects by the probability of those values.</a:t>
            </a:r>
          </a:p>
          <a:p>
            <a:pPr marL="0" indent="0">
              <a:buNone/>
            </a:pPr>
            <a:r>
              <a:rPr lang="en-US" sz="2800" dirty="0"/>
              <a:t>In the linear case, closed form solutions exist. For nonlinear models, either evaluate numerically or use approximations.</a:t>
            </a:r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967903"/>
              </p:ext>
            </p:extLst>
          </p:nvPr>
        </p:nvGraphicFramePr>
        <p:xfrm>
          <a:off x="1676400" y="1698891"/>
          <a:ext cx="4369300" cy="590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79760" imgH="469800" progId="Equation.3">
                  <p:embed/>
                </p:oleObj>
              </mc:Choice>
              <mc:Fallback>
                <p:oleObj name="Equation" r:id="rId2" imgW="3479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98891"/>
                        <a:ext cx="4369300" cy="590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215482"/>
              </p:ext>
            </p:extLst>
          </p:nvPr>
        </p:nvGraphicFramePr>
        <p:xfrm>
          <a:off x="1347788" y="3778250"/>
          <a:ext cx="57404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41800" imgH="673100" progId="Equation.3">
                  <p:embed/>
                </p:oleObj>
              </mc:Choice>
              <mc:Fallback>
                <p:oleObj name="Equation" r:id="rId4" imgW="42418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3778250"/>
                        <a:ext cx="57404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167657"/>
              </p:ext>
            </p:extLst>
          </p:nvPr>
        </p:nvGraphicFramePr>
        <p:xfrm>
          <a:off x="601557" y="2481116"/>
          <a:ext cx="221788" cy="304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200" imgH="279400" progId="Equation.3">
                  <p:embed/>
                </p:oleObj>
              </mc:Choice>
              <mc:Fallback>
                <p:oleObj name="Equation" r:id="rId6" imgW="203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557" y="2481116"/>
                        <a:ext cx="221788" cy="304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075460"/>
              </p:ext>
            </p:extLst>
          </p:nvPr>
        </p:nvGraphicFramePr>
        <p:xfrm>
          <a:off x="587148" y="2965662"/>
          <a:ext cx="288248" cy="30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200" imgH="215900" progId="Equation.3">
                  <p:embed/>
                </p:oleObj>
              </mc:Choice>
              <mc:Fallback>
                <p:oleObj name="Equation" r:id="rId8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7148" y="2965662"/>
                        <a:ext cx="288248" cy="30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23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4-03 at 9.16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649"/>
            <a:ext cx="7464778" cy="5511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autocorrelation – wheat fields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4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4-03 at 9.16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24"/>
            <a:ext cx="7917222" cy="52457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 wheat yield by variety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065" y="2372141"/>
            <a:ext cx="4522735" cy="40800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027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4-03 at 9.1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930036"/>
            <a:ext cx="7503468" cy="59436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Residuals show spatial pattern</a:t>
            </a:r>
          </a:p>
        </p:txBody>
      </p:sp>
    </p:spTree>
    <p:extLst>
      <p:ext uri="{BB962C8B-B14F-4D97-AF65-F5344CB8AC3E}">
        <p14:creationId xmlns:p14="http://schemas.microsoft.com/office/powerpoint/2010/main" val="384193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4-03 at 9.17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416"/>
            <a:ext cx="7338621" cy="5156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variogram</a:t>
            </a:r>
            <a:r>
              <a:rPr lang="en-US" dirty="0"/>
              <a:t> shows how the covariance changes with distance between observations.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5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4-03 at 9.1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93800"/>
            <a:ext cx="8534400" cy="4457700"/>
          </a:xfrm>
          <a:prstGeom prst="rect">
            <a:avLst/>
          </a:prstGeom>
        </p:spPr>
      </p:pic>
      <p:pic>
        <p:nvPicPr>
          <p:cNvPr id="3" name="Picture 2" descr="Screen Shot 2018-04-03 at 9.18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6" y="3816598"/>
            <a:ext cx="8547100" cy="2692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 the model with correlation model in residuals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28345"/>
      </p:ext>
    </p:extLst>
  </p:cSld>
  <p:clrMapOvr>
    <a:masterClrMapping/>
  </p:clrMapOvr>
</p:sld>
</file>

<file path=ppt/theme/theme1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FAY_Cus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noaa_fisheries_presentation_template_final</Template>
  <TotalTime>4219</TotalTime>
  <Words>572</Words>
  <Application>Microsoft Macintosh PowerPoint</Application>
  <PresentationFormat>On-screen Show (4:3)</PresentationFormat>
  <Paragraphs>60</Paragraphs>
  <Slides>23</Slides>
  <Notes>3</Notes>
  <HiddenSlides>11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NOAA Divider Slides</vt:lpstr>
      <vt:lpstr>NOAA Title Options</vt:lpstr>
      <vt:lpstr>GFAY_Custom</vt:lpstr>
      <vt:lpstr>Equation</vt:lpstr>
      <vt:lpstr>Equation.DSMT4</vt:lpstr>
      <vt:lpstr>MAR 536: Biological Statistics II</vt:lpstr>
      <vt:lpstr>Today’s Outline</vt:lpstr>
      <vt:lpstr>Linear Mixed Effects Models</vt:lpstr>
      <vt:lpstr>Estimation of mixed effects models </vt:lpstr>
      <vt:lpstr>Spatial autocorrelation – wheat fields</vt:lpstr>
      <vt:lpstr>Model for wheat yield by variety</vt:lpstr>
      <vt:lpstr>Residuals show spatial pattern</vt:lpstr>
      <vt:lpstr>A variogram shows how the covariance changes with distance between observations.</vt:lpstr>
      <vt:lpstr>Update the model with correlation model in residuals</vt:lpstr>
      <vt:lpstr>Residual pattern is removed</vt:lpstr>
      <vt:lpstr>Spatial Mixed Effects Models</vt:lpstr>
      <vt:lpstr>PowerPoint Presentation</vt:lpstr>
      <vt:lpstr>Fitting non-linear mixed effects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Recommended Reading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mar530:EBFM Lecture 1</dc:title>
  <dc:subject>Introduction, Course Mechanics, What is EBFM?</dc:subject>
  <dc:creator>Gavin Fay</dc:creator>
  <cp:keywords/>
  <dc:description/>
  <cp:lastModifiedBy>Gavin Fay</cp:lastModifiedBy>
  <cp:revision>404</cp:revision>
  <cp:lastPrinted>2018-03-26T19:26:50Z</cp:lastPrinted>
  <dcterms:created xsi:type="dcterms:W3CDTF">2014-06-04T00:44:42Z</dcterms:created>
  <dcterms:modified xsi:type="dcterms:W3CDTF">2025-03-27T12:10:01Z</dcterms:modified>
  <cp:category/>
</cp:coreProperties>
</file>