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3662" r:id="rId2"/>
    <p:sldMasterId id="2147483688" r:id="rId3"/>
  </p:sldMasterIdLst>
  <p:notesMasterIdLst>
    <p:notesMasterId r:id="rId36"/>
  </p:notesMasterIdLst>
  <p:handoutMasterIdLst>
    <p:handoutMasterId r:id="rId37"/>
  </p:handoutMasterIdLst>
  <p:sldIdLst>
    <p:sldId id="326" r:id="rId4"/>
    <p:sldId id="380" r:id="rId5"/>
    <p:sldId id="682" r:id="rId6"/>
    <p:sldId id="550" r:id="rId7"/>
    <p:sldId id="553" r:id="rId8"/>
    <p:sldId id="709" r:id="rId9"/>
    <p:sldId id="744" r:id="rId10"/>
    <p:sldId id="745" r:id="rId11"/>
    <p:sldId id="722" r:id="rId12"/>
    <p:sldId id="746" r:id="rId13"/>
    <p:sldId id="721" r:id="rId14"/>
    <p:sldId id="723" r:id="rId15"/>
    <p:sldId id="562" r:id="rId16"/>
    <p:sldId id="563" r:id="rId17"/>
    <p:sldId id="765" r:id="rId18"/>
    <p:sldId id="725" r:id="rId19"/>
    <p:sldId id="766" r:id="rId20"/>
    <p:sldId id="754" r:id="rId21"/>
    <p:sldId id="747" r:id="rId22"/>
    <p:sldId id="726" r:id="rId23"/>
    <p:sldId id="757" r:id="rId24"/>
    <p:sldId id="763" r:id="rId25"/>
    <p:sldId id="758" r:id="rId26"/>
    <p:sldId id="764" r:id="rId27"/>
    <p:sldId id="753" r:id="rId28"/>
    <p:sldId id="759" r:id="rId29"/>
    <p:sldId id="761" r:id="rId30"/>
    <p:sldId id="762" r:id="rId31"/>
    <p:sldId id="572" r:id="rId32"/>
    <p:sldId id="755" r:id="rId33"/>
    <p:sldId id="756" r:id="rId34"/>
    <p:sldId id="743" r:id="rId35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85">
          <p15:clr>
            <a:srgbClr val="A4A3A4"/>
          </p15:clr>
        </p15:guide>
        <p15:guide id="2" orient="horz" pos="758">
          <p15:clr>
            <a:srgbClr val="A4A3A4"/>
          </p15:clr>
        </p15:guide>
        <p15:guide id="3" pos="28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E5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929" autoAdjust="0"/>
    <p:restoredTop sz="86243" autoAdjust="0"/>
  </p:normalViewPr>
  <p:slideViewPr>
    <p:cSldViewPr snapToGrid="0" snapToObjects="1">
      <p:cViewPr varScale="1">
        <p:scale>
          <a:sx n="69" d="100"/>
          <a:sy n="69" d="100"/>
        </p:scale>
        <p:origin x="200" y="760"/>
      </p:cViewPr>
      <p:guideLst>
        <p:guide orient="horz" pos="1885"/>
        <p:guide orient="horz" pos="758"/>
        <p:guide pos="28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5BF4A-9CB1-5747-B319-707DA98CEC20}" type="datetime1">
              <a:rPr lang="en-US" smtClean="0"/>
              <a:pPr/>
              <a:t>3/14/23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22459-1A81-CA4B-89BB-FCE38A3AE1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304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C7567-D5EA-874F-8815-73DC5E77631E}" type="datetime1">
              <a:rPr lang="en-US" smtClean="0"/>
              <a:pPr/>
              <a:t>3/14/23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DCC0E-7DBF-7C4A-B104-25FE08E3BB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234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16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14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726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323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62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127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670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678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7"/>
            <a:ext cx="9138586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169"/>
            <a:ext cx="82296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4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01988" y="3360605"/>
            <a:ext cx="5484812" cy="1224439"/>
          </a:xfrm>
        </p:spPr>
        <p:txBody>
          <a:bodyPr/>
          <a:lstStyle>
            <a:lvl1pPr marL="0" indent="0" algn="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umasslogo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85" y="5658757"/>
            <a:ext cx="4953000" cy="1270000"/>
          </a:xfrm>
          <a:prstGeom prst="rect">
            <a:avLst/>
          </a:prstGeom>
        </p:spPr>
      </p:pic>
      <p:pic>
        <p:nvPicPr>
          <p:cNvPr id="12" name="Picture 11" descr="smast-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57500" cy="28575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201682" y="1613384"/>
            <a:ext cx="5485118" cy="139847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618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923"/>
            <a:ext cx="8229600" cy="68835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1870"/>
            <a:ext cx="8229600" cy="558841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1924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1CB0-951D-8740-94E3-4A6F7DDA25E2}" type="datetimeFigureOut">
              <a:rPr lang="en-US" smtClean="0"/>
              <a:t>3/14/23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2BB5-8B8B-B44E-AC1F-0F53DFE28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63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1CB0-951D-8740-94E3-4A6F7DDA25E2}" type="datetimeFigureOut">
              <a:rPr lang="en-US" smtClean="0"/>
              <a:t>3/14/23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2BB5-8B8B-B44E-AC1F-0F53DFE28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14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1CB0-951D-8740-94E3-4A6F7DDA25E2}" type="datetimeFigureOut">
              <a:rPr lang="en-US" smtClean="0"/>
              <a:t>3/14/23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2BB5-8B8B-B44E-AC1F-0F53DFE28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9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1CB0-951D-8740-94E3-4A6F7DDA25E2}" type="datetimeFigureOut">
              <a:rPr lang="en-US" smtClean="0"/>
              <a:t>3/14/23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2BB5-8B8B-B44E-AC1F-0F53DFE28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1CB0-951D-8740-94E3-4A6F7DDA25E2}" type="datetimeFigureOut">
              <a:rPr lang="en-US" smtClean="0"/>
              <a:t>3/14/23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2BB5-8B8B-B44E-AC1F-0F53DFE28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20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1CB0-951D-8740-94E3-4A6F7DDA25E2}" type="datetimeFigureOut">
              <a:rPr lang="en-US" smtClean="0"/>
              <a:t>3/14/23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2BB5-8B8B-B44E-AC1F-0F53DFE28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25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1CB0-951D-8740-94E3-4A6F7DDA25E2}" type="datetimeFigureOut">
              <a:rPr lang="en-US" smtClean="0"/>
              <a:t>3/14/23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2BB5-8B8B-B44E-AC1F-0F53DFE28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89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1CB0-951D-8740-94E3-4A6F7DDA25E2}" type="datetimeFigureOut">
              <a:rPr lang="en-US" smtClean="0"/>
              <a:t>3/14/23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2BB5-8B8B-B44E-AC1F-0F53DFE28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25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9068" y="-30696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36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1CB0-951D-8740-94E3-4A6F7DDA25E2}" type="datetimeFigureOut">
              <a:rPr lang="en-US" smtClean="0"/>
              <a:t>3/14/23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2BB5-8B8B-B44E-AC1F-0F53DFE28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02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</p:spTree>
    <p:extLst>
      <p:ext uri="{BB962C8B-B14F-4D97-AF65-F5344CB8AC3E}">
        <p14:creationId xmlns:p14="http://schemas.microsoft.com/office/powerpoint/2010/main" val="415532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</p:spTree>
    <p:extLst>
      <p:ext uri="{BB962C8B-B14F-4D97-AF65-F5344CB8AC3E}">
        <p14:creationId xmlns:p14="http://schemas.microsoft.com/office/powerpoint/2010/main" val="204455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</p:spTree>
    <p:extLst>
      <p:ext uri="{BB962C8B-B14F-4D97-AF65-F5344CB8AC3E}">
        <p14:creationId xmlns:p14="http://schemas.microsoft.com/office/powerpoint/2010/main" val="281763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</p:spTree>
    <p:extLst>
      <p:ext uri="{BB962C8B-B14F-4D97-AF65-F5344CB8AC3E}">
        <p14:creationId xmlns:p14="http://schemas.microsoft.com/office/powerpoint/2010/main" val="41051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July 19, 2012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358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7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04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8" r:id="rId6"/>
  </p:sldLayoutIdLst>
  <p:hf hdr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F1CB0-951D-8740-94E3-4A6F7DDA25E2}" type="datetimeFigureOut">
              <a:rPr lang="en-US" smtClean="0"/>
              <a:t>3/14/23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72BB5-8B8B-B44E-AC1F-0F53DFE28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7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22.wmf"/><Relationship Id="rId7" Type="http://schemas.openxmlformats.org/officeDocument/2006/relationships/image" Target="../media/image24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1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56.wmf"/><Relationship Id="rId7" Type="http://schemas.openxmlformats.org/officeDocument/2006/relationships/image" Target="../media/image58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11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59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61.wmf"/><Relationship Id="rId7" Type="http://schemas.openxmlformats.org/officeDocument/2006/relationships/image" Target="../media/image63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11.x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64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1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18649" y="3487606"/>
            <a:ext cx="8268151" cy="2517681"/>
          </a:xfrm>
        </p:spPr>
        <p:txBody>
          <a:bodyPr>
            <a:normAutofit fontScale="92500"/>
          </a:bodyPr>
          <a:lstStyle/>
          <a:p>
            <a:r>
              <a:rPr lang="en-US" sz="2800" b="1" dirty="0"/>
              <a:t>Lecture 13</a:t>
            </a:r>
          </a:p>
          <a:p>
            <a:r>
              <a:rPr lang="en-US" sz="2800" b="1" dirty="0"/>
              <a:t>Linear mixed effects models</a:t>
            </a:r>
          </a:p>
          <a:p>
            <a:endParaRPr lang="en-US" sz="2500" dirty="0"/>
          </a:p>
          <a:p>
            <a:endParaRPr lang="en-US" sz="2500" dirty="0"/>
          </a:p>
          <a:p>
            <a:r>
              <a:rPr lang="en-US" sz="2500" dirty="0"/>
              <a:t>(Acknowledgements: André Punt, </a:t>
            </a:r>
            <a:r>
              <a:rPr lang="en-US" sz="2500" dirty="0" err="1"/>
              <a:t>Arni</a:t>
            </a:r>
            <a:r>
              <a:rPr lang="en-US" sz="2500" dirty="0"/>
              <a:t> Magnusson, Jim Thorson)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01988" y="1431963"/>
            <a:ext cx="5485118" cy="1398472"/>
          </a:xfrm>
        </p:spPr>
        <p:txBody>
          <a:bodyPr>
            <a:noAutofit/>
          </a:bodyPr>
          <a:lstStyle/>
          <a:p>
            <a:pPr algn="r"/>
            <a:r>
              <a:rPr lang="en-US" sz="3200" dirty="0"/>
              <a:t>MAR 536: Biological Statistics II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49769" y="6295575"/>
            <a:ext cx="3627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14 March 2023</a:t>
            </a:r>
          </a:p>
        </p:txBody>
      </p:sp>
    </p:spTree>
    <p:extLst>
      <p:ext uri="{BB962C8B-B14F-4D97-AF65-F5344CB8AC3E}">
        <p14:creationId xmlns:p14="http://schemas.microsoft.com/office/powerpoint/2010/main" val="890331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linear mixed effects models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8179" b="-1870"/>
          <a:stretch/>
        </p:blipFill>
        <p:spPr>
          <a:xfrm>
            <a:off x="127000" y="992323"/>
            <a:ext cx="8890000" cy="356616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904446"/>
              </p:ext>
            </p:extLst>
          </p:nvPr>
        </p:nvGraphicFramePr>
        <p:xfrm>
          <a:off x="6216565" y="5119686"/>
          <a:ext cx="2470235" cy="567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39600" imgH="215640" progId="Equation.3">
                  <p:embed/>
                </p:oleObj>
              </mc:Choice>
              <mc:Fallback>
                <p:oleObj name="Equation" r:id="rId3" imgW="939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6565" y="5119686"/>
                        <a:ext cx="2470235" cy="567265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353539"/>
              </p:ext>
            </p:extLst>
          </p:nvPr>
        </p:nvGraphicFramePr>
        <p:xfrm>
          <a:off x="5529262" y="5815541"/>
          <a:ext cx="348773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98600" imgH="215900" progId="Equation.3">
                  <p:embed/>
                </p:oleObj>
              </mc:Choice>
              <mc:Fallback>
                <p:oleObj name="Equation" r:id="rId5" imgW="14986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262" y="5815541"/>
                        <a:ext cx="3487738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457200" y="4806583"/>
            <a:ext cx="48736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These estimates are similar to the linear model with separate “stream effects” (but would not be if this was an unbalanced design).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46C58C-3C81-BBDC-C944-5A19A9AE4F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6552" y="4502128"/>
            <a:ext cx="70485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10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Mixed Effects Modeling (some notes)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Residuals are assumed to be independent, normally distributed random variables with constant variance.</a:t>
            </a:r>
          </a:p>
          <a:p>
            <a:r>
              <a:rPr lang="en-US" dirty="0"/>
              <a:t>Random effects are assumed to be normally distributed.</a:t>
            </a:r>
          </a:p>
          <a:p>
            <a:r>
              <a:rPr lang="en-US" dirty="0"/>
              <a:t>This only works if the streams have been selected at random from the population of streams.</a:t>
            </a:r>
          </a:p>
          <a:p>
            <a:r>
              <a:rPr lang="en-US" dirty="0"/>
              <a:t>Mixed effects models are also called hierarchical models.</a:t>
            </a:r>
          </a:p>
          <a:p>
            <a:r>
              <a:rPr lang="en-US" dirty="0"/>
              <a:t>This model has 3 parameters (β, </a:t>
            </a:r>
            <a:r>
              <a:rPr lang="el-GR" i="1" dirty="0"/>
              <a:t>σ</a:t>
            </a:r>
            <a:r>
              <a:rPr lang="en-US" dirty="0"/>
              <a:t> and </a:t>
            </a:r>
            <a:r>
              <a:rPr lang="el-GR" i="1" dirty="0"/>
              <a:t>σ</a:t>
            </a:r>
            <a:r>
              <a:rPr lang="en-US" i="1" baseline="-25000" dirty="0"/>
              <a:t>b</a:t>
            </a:r>
            <a:r>
              <a:rPr lang="en-US" dirty="0"/>
              <a:t>).</a:t>
            </a:r>
          </a:p>
          <a:p>
            <a:r>
              <a:rPr lang="en-US" dirty="0"/>
              <a:t>There are ways to estimate the random effects. (we will often be interested in their values)</a:t>
            </a:r>
          </a:p>
        </p:txBody>
      </p:sp>
    </p:spTree>
    <p:extLst>
      <p:ext uri="{BB962C8B-B14F-4D97-AF65-F5344CB8AC3E}">
        <p14:creationId xmlns:p14="http://schemas.microsoft.com/office/powerpoint/2010/main" val="2659796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83923"/>
            <a:ext cx="8686801" cy="688359"/>
          </a:xfrm>
        </p:spPr>
        <p:txBody>
          <a:bodyPr>
            <a:normAutofit/>
          </a:bodyPr>
          <a:lstStyle/>
          <a:p>
            <a:r>
              <a:rPr lang="en-US" dirty="0"/>
              <a:t>Estimation of mixed effects models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1870"/>
            <a:ext cx="8229600" cy="58061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Maximum Likelihood Estimation (MLE)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	</a:t>
            </a:r>
          </a:p>
          <a:p>
            <a:pPr marL="0" indent="0">
              <a:buNone/>
            </a:pPr>
            <a:r>
              <a:rPr lang="en-US" sz="2800" dirty="0"/>
              <a:t>	is the vector of fixed effects parameters.</a:t>
            </a:r>
          </a:p>
          <a:p>
            <a:pPr marL="0" indent="0">
              <a:buNone/>
            </a:pPr>
            <a:r>
              <a:rPr lang="en-US" sz="2800" dirty="0"/>
              <a:t>	are the parameters controlling the distribution 	for 	the random effects.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We </a:t>
            </a:r>
            <a:r>
              <a:rPr lang="en-US" sz="2800" b="1" dirty="0"/>
              <a:t>integrate</a:t>
            </a:r>
            <a:r>
              <a:rPr lang="en-US" sz="2800" dirty="0"/>
              <a:t> across the random effects.</a:t>
            </a:r>
          </a:p>
          <a:p>
            <a:pPr marL="0" indent="0">
              <a:buNone/>
            </a:pPr>
            <a:r>
              <a:rPr lang="en-US" sz="2800" dirty="0"/>
              <a:t>Effectively weight the probability of the observations given values for random effects by the probability of those values.</a:t>
            </a:r>
          </a:p>
          <a:p>
            <a:pPr marL="0" indent="0">
              <a:buNone/>
            </a:pPr>
            <a:r>
              <a:rPr lang="en-US" sz="2800" dirty="0"/>
              <a:t>In the linear case, closed form solutions exist. For nonlinear models, either evaluate numerically or use approximations.</a:t>
            </a:r>
          </a:p>
          <a:p>
            <a:pPr marL="0" indent="0">
              <a:buNone/>
            </a:pP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967903"/>
              </p:ext>
            </p:extLst>
          </p:nvPr>
        </p:nvGraphicFramePr>
        <p:xfrm>
          <a:off x="1676400" y="1698891"/>
          <a:ext cx="4369300" cy="590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79760" imgH="469800" progId="Equation.3">
                  <p:embed/>
                </p:oleObj>
              </mc:Choice>
              <mc:Fallback>
                <p:oleObj name="Equation" r:id="rId2" imgW="34797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98891"/>
                        <a:ext cx="4369300" cy="5900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215482"/>
              </p:ext>
            </p:extLst>
          </p:nvPr>
        </p:nvGraphicFramePr>
        <p:xfrm>
          <a:off x="1347788" y="3778250"/>
          <a:ext cx="57404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241800" imgH="673100" progId="Equation.3">
                  <p:embed/>
                </p:oleObj>
              </mc:Choice>
              <mc:Fallback>
                <p:oleObj name="Equation" r:id="rId4" imgW="4241800" imgH="673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788" y="3778250"/>
                        <a:ext cx="574040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167657"/>
              </p:ext>
            </p:extLst>
          </p:nvPr>
        </p:nvGraphicFramePr>
        <p:xfrm>
          <a:off x="601557" y="2481116"/>
          <a:ext cx="221788" cy="304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200" imgH="279400" progId="Equation.3">
                  <p:embed/>
                </p:oleObj>
              </mc:Choice>
              <mc:Fallback>
                <p:oleObj name="Equation" r:id="rId6" imgW="2032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1557" y="2481116"/>
                        <a:ext cx="221788" cy="304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075460"/>
              </p:ext>
            </p:extLst>
          </p:nvPr>
        </p:nvGraphicFramePr>
        <p:xfrm>
          <a:off x="587148" y="2965662"/>
          <a:ext cx="288248" cy="30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200" imgH="215900" progId="Equation.3">
                  <p:embed/>
                </p:oleObj>
              </mc:Choice>
              <mc:Fallback>
                <p:oleObj name="Equation" r:id="rId8" imgW="203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7148" y="2965662"/>
                        <a:ext cx="288248" cy="30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9231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Estimating using 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err="1"/>
              <a:t>lmer</a:t>
            </a:r>
            <a:r>
              <a:rPr lang="en-US" altLang="en-US" sz="2800" dirty="0"/>
              <a:t>() in lme4, </a:t>
            </a:r>
            <a:r>
              <a:rPr lang="en-US" altLang="en-US" sz="2800" dirty="0" err="1"/>
              <a:t>lme</a:t>
            </a:r>
            <a:r>
              <a:rPr lang="en-US" altLang="en-US" sz="2800" dirty="0"/>
              <a:t>() in package </a:t>
            </a:r>
            <a:r>
              <a:rPr lang="en-US" altLang="en-US" sz="2800" dirty="0" err="1"/>
              <a:t>nlme</a:t>
            </a:r>
            <a:endParaRPr lang="en-US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err="1"/>
              <a:t>nlme</a:t>
            </a:r>
            <a:r>
              <a:rPr lang="en-US" altLang="en-US" sz="2800" dirty="0"/>
              <a:t>() used to fit nonlinear models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The call to </a:t>
            </a:r>
            <a:r>
              <a:rPr lang="en-US" altLang="en-US" sz="2800" dirty="0" err="1"/>
              <a:t>lmer</a:t>
            </a:r>
            <a:r>
              <a:rPr lang="en-US" altLang="en-US" sz="2800" dirty="0"/>
              <a:t>() gives the fixed effects as usual (the intercept in this case), and denotes the groupings for the random component of the model. 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1E1F7B-3924-1C2C-B914-E71B27EEF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152113"/>
            <a:ext cx="9144000" cy="136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95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altLang="en-US" dirty="0"/>
              <a:t>?</a:t>
            </a:r>
            <a:r>
              <a:rPr lang="en-US" altLang="en-US" dirty="0" err="1"/>
              <a:t>lmer</a:t>
            </a:r>
            <a:endParaRPr lang="en-US" altLang="en-US" dirty="0"/>
          </a:p>
        </p:txBody>
      </p:sp>
      <p:pic>
        <p:nvPicPr>
          <p:cNvPr id="2" name="Picture 1" descr="Screen Shot 2015-09-13 at 11.10.2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5" y="0"/>
            <a:ext cx="6758564" cy="685100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5972731" y="2470345"/>
            <a:ext cx="683794" cy="2651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95881BE-D160-1C1B-976D-50E0F6725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994"/>
            <a:ext cx="728724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38492" y="4603050"/>
            <a:ext cx="1890725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Fit using ML or restricted maximum likelihood (REML). REML more robust but more gnarly equations.</a:t>
            </a:r>
          </a:p>
        </p:txBody>
      </p:sp>
    </p:spTree>
    <p:extLst>
      <p:ext uri="{BB962C8B-B14F-4D97-AF65-F5344CB8AC3E}">
        <p14:creationId xmlns:p14="http://schemas.microsoft.com/office/powerpoint/2010/main" val="1695285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altLang="en-US" dirty="0"/>
              <a:t>?</a:t>
            </a:r>
            <a:r>
              <a:rPr lang="en-US" altLang="en-US" dirty="0" err="1"/>
              <a:t>lme</a:t>
            </a:r>
            <a:endParaRPr lang="en-US" altLang="en-US" dirty="0"/>
          </a:p>
        </p:txBody>
      </p:sp>
      <p:pic>
        <p:nvPicPr>
          <p:cNvPr id="2" name="Picture 1" descr="Screen Shot 2015-09-13 at 11.10.2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5" y="0"/>
            <a:ext cx="6758564" cy="685100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5972731" y="2470345"/>
            <a:ext cx="683794" cy="2651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96075" y="1953946"/>
            <a:ext cx="18907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Fit using ML or restricted maximum likelihood (REML). REML more robust but more gnarly equations.</a:t>
            </a:r>
          </a:p>
        </p:txBody>
      </p:sp>
    </p:spTree>
    <p:extLst>
      <p:ext uri="{BB962C8B-B14F-4D97-AF65-F5344CB8AC3E}">
        <p14:creationId xmlns:p14="http://schemas.microsoft.com/office/powerpoint/2010/main" val="1929663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lme</a:t>
            </a:r>
            <a:r>
              <a:rPr lang="en-US" dirty="0"/>
              <a:t>() output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3344"/>
            <a:ext cx="6659839" cy="576695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2972411" y="2805308"/>
            <a:ext cx="2163022" cy="893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032437" y="3850940"/>
            <a:ext cx="1102996" cy="1965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16848" y="2620642"/>
            <a:ext cx="249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among stream variation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16848" y="3894914"/>
            <a:ext cx="249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within stream variation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3028231" y="4954648"/>
            <a:ext cx="4423728" cy="6699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451959" y="5483736"/>
            <a:ext cx="1410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fixed effects</a:t>
            </a:r>
          </a:p>
        </p:txBody>
      </p:sp>
    </p:spTree>
    <p:extLst>
      <p:ext uri="{BB962C8B-B14F-4D97-AF65-F5344CB8AC3E}">
        <p14:creationId xmlns:p14="http://schemas.microsoft.com/office/powerpoint/2010/main" val="282162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B3C19E-E22D-C079-2FC6-E6BEB1446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6049"/>
            <a:ext cx="6428792" cy="52251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lmer</a:t>
            </a:r>
            <a:r>
              <a:rPr lang="en-US" dirty="0"/>
              <a:t>() output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90950"/>
          <a:stretch/>
        </p:blipFill>
        <p:spPr>
          <a:xfrm>
            <a:off x="457200" y="993344"/>
            <a:ext cx="6659839" cy="521928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4470638" y="4570585"/>
            <a:ext cx="1090407" cy="5262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 flipH="1" flipV="1">
            <a:off x="4470638" y="5419150"/>
            <a:ext cx="1323672" cy="1965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39658" y="4285982"/>
            <a:ext cx="24979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among stream variation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01244" y="5379088"/>
            <a:ext cx="24979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within stream variation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 flipH="1">
            <a:off x="4889241" y="6502178"/>
            <a:ext cx="181013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988629" y="6304745"/>
            <a:ext cx="14105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fixed effects</a:t>
            </a:r>
          </a:p>
        </p:txBody>
      </p:sp>
    </p:spTree>
    <p:extLst>
      <p:ext uri="{BB962C8B-B14F-4D97-AF65-F5344CB8AC3E}">
        <p14:creationId xmlns:p14="http://schemas.microsoft.com/office/powerpoint/2010/main" val="1613954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 of the model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Always plot your data and results!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78CDE9-A0EF-E8FB-B7F1-44F317A6B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56414"/>
            <a:ext cx="7772400" cy="478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11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Inspecting residuals, etc.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96F588-E37F-A4C0-4169-0538D9098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20092"/>
            <a:ext cx="7772400" cy="478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41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of linear models</a:t>
            </a:r>
          </a:p>
          <a:p>
            <a:r>
              <a:rPr lang="en-US" dirty="0"/>
              <a:t>Introduction to mixed effects models</a:t>
            </a:r>
          </a:p>
          <a:p>
            <a:r>
              <a:rPr lang="en-US" dirty="0"/>
              <a:t>Parameter estimation for linear mixed effects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294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 selection with both fixed and random effects (</a:t>
            </a:r>
            <a:r>
              <a:rPr lang="en-US" dirty="0" err="1"/>
              <a:t>Zuur</a:t>
            </a:r>
            <a:r>
              <a:rPr lang="en-US" dirty="0"/>
              <a:t> et al. 2009)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Set the fixed effects based on “as many explanatory variables as possible”.</a:t>
            </a:r>
          </a:p>
          <a:p>
            <a:r>
              <a:rPr lang="en-US" dirty="0"/>
              <a:t>Select a random effects structure using AIC (using REML).</a:t>
            </a:r>
          </a:p>
          <a:p>
            <a:r>
              <a:rPr lang="en-US" dirty="0"/>
              <a:t>Fix the random effects structure and compare fixed effects options (using ML estimation). [Likelihood tests do not work with REML]</a:t>
            </a:r>
          </a:p>
          <a:p>
            <a:r>
              <a:rPr lang="en-US" dirty="0"/>
              <a:t>Compute the final model using REML.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174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665"/>
            <a:ext cx="8229600" cy="688359"/>
          </a:xfrm>
        </p:spPr>
        <p:txBody>
          <a:bodyPr>
            <a:normAutofit fontScale="90000"/>
          </a:bodyPr>
          <a:lstStyle/>
          <a:p>
            <a:r>
              <a:rPr lang="en-US" dirty="0"/>
              <a:t>Chapter 8:  RIKZ data, species richness</a:t>
            </a:r>
            <a:br>
              <a:rPr lang="en-US" dirty="0"/>
            </a:br>
            <a:r>
              <a:rPr lang="en-US" dirty="0"/>
              <a:t>Samples from 9 beaches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1254256"/>
            <a:ext cx="72644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92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973"/>
            <a:ext cx="8229600" cy="688359"/>
          </a:xfrm>
        </p:spPr>
        <p:txBody>
          <a:bodyPr>
            <a:normAutofit fontScale="90000"/>
          </a:bodyPr>
          <a:lstStyle/>
          <a:p>
            <a:r>
              <a:rPr lang="en-US" dirty="0"/>
              <a:t>RIKZ data, species richness</a:t>
            </a:r>
            <a:br>
              <a:rPr lang="en-US" dirty="0"/>
            </a:br>
            <a:r>
              <a:rPr lang="en-US" dirty="0"/>
              <a:t>residuals from linear model with single slope and intercept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85" y="1558199"/>
            <a:ext cx="72644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1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RIKZ data, species richness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872282"/>
            <a:ext cx="8229600" cy="5768005"/>
          </a:xfrm>
        </p:spPr>
        <p:txBody>
          <a:bodyPr/>
          <a:lstStyle/>
          <a:p>
            <a:r>
              <a:rPr lang="en-US" dirty="0"/>
              <a:t>Mixed effects models (beach as grouping)</a:t>
            </a:r>
          </a:p>
          <a:p>
            <a:pPr lvl="1"/>
            <a:r>
              <a:rPr lang="en-US" dirty="0"/>
              <a:t>random intercepts</a:t>
            </a:r>
          </a:p>
          <a:p>
            <a:pPr lvl="1"/>
            <a:r>
              <a:rPr lang="en-US" dirty="0"/>
              <a:t>random intercepts &amp; slopes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DFEFB0-93A9-1A1E-C187-786774AB2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5850"/>
            <a:ext cx="6731000" cy="2146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719470-7CE4-6240-7DBB-F07B9095A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371" y="1453201"/>
            <a:ext cx="2349500" cy="2705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EAF08C-8662-161B-C38D-FC3725D93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132831"/>
            <a:ext cx="1422400" cy="1181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45E74E7-AEED-BC92-6FED-CE140FCC8E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110" y="4539151"/>
            <a:ext cx="4299986" cy="313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25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3-29 at 10.15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73590"/>
            <a:ext cx="5791200" cy="2527300"/>
          </a:xfrm>
          <a:prstGeom prst="rect">
            <a:avLst/>
          </a:prstGeom>
        </p:spPr>
      </p:pic>
      <p:pic>
        <p:nvPicPr>
          <p:cNvPr id="6" name="Picture 5" descr="Screen Shot 2017-03-29 at 10.16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57719"/>
            <a:ext cx="1562100" cy="11430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58174"/>
            <a:ext cx="8229600" cy="576800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Improve residual pattern considerably when including slope and intercept as random effects</a:t>
            </a:r>
          </a:p>
        </p:txBody>
      </p:sp>
      <p:pic>
        <p:nvPicPr>
          <p:cNvPr id="8" name="Picture 7" descr="Screen Shot 2017-03-29 at 10.19.1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625" y="2167929"/>
            <a:ext cx="2425700" cy="2438400"/>
          </a:xfrm>
          <a:prstGeom prst="rect">
            <a:avLst/>
          </a:prstGeom>
        </p:spPr>
      </p:pic>
      <p:pic>
        <p:nvPicPr>
          <p:cNvPr id="9" name="Picture 8" descr="Screen Shot 2017-03-29 at 10.20.4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160" y="4787900"/>
            <a:ext cx="4775200" cy="20701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800" y="1348846"/>
            <a:ext cx="72644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83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Weight-length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We select 10 individual fish at random and measure their lengths and weights as they grow. 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400" dirty="0"/>
              <a:t>We are interested in whether </a:t>
            </a:r>
            <a:r>
              <a:rPr lang="en-US" sz="2400" i="1" dirty="0"/>
              <a:t>a</a:t>
            </a:r>
            <a:r>
              <a:rPr lang="en-US" sz="2400" dirty="0"/>
              <a:t> or </a:t>
            </a:r>
            <a:r>
              <a:rPr lang="en-US" sz="2400" i="1" dirty="0"/>
              <a:t>b </a:t>
            </a:r>
            <a:r>
              <a:rPr lang="en-US" sz="2400" dirty="0"/>
              <a:t>differ among individuals.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909884"/>
              </p:ext>
            </p:extLst>
          </p:nvPr>
        </p:nvGraphicFramePr>
        <p:xfrm>
          <a:off x="1398588" y="1782564"/>
          <a:ext cx="5910262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20900" imgH="254000" progId="Equation.3">
                  <p:embed/>
                </p:oleObj>
              </mc:Choice>
              <mc:Fallback>
                <p:oleObj name="Equation" r:id="rId2" imgW="21209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588" y="1782564"/>
                        <a:ext cx="5910262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549" y="2769948"/>
            <a:ext cx="5577175" cy="414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85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Weight-length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We select 10 individual fish at random and measure their lengths and weights as they grow. 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400" dirty="0"/>
              <a:t>We are interested in whether </a:t>
            </a:r>
            <a:r>
              <a:rPr lang="en-US" sz="2400" i="1" dirty="0"/>
              <a:t>a</a:t>
            </a:r>
            <a:r>
              <a:rPr lang="en-US" sz="2400" dirty="0"/>
              <a:t> or </a:t>
            </a:r>
            <a:r>
              <a:rPr lang="en-US" sz="2400" i="1" dirty="0"/>
              <a:t>b </a:t>
            </a:r>
            <a:r>
              <a:rPr lang="en-US" sz="2400" dirty="0"/>
              <a:t>differ among individuals.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719545"/>
              </p:ext>
            </p:extLst>
          </p:nvPr>
        </p:nvGraphicFramePr>
        <p:xfrm>
          <a:off x="1398588" y="1782564"/>
          <a:ext cx="5910262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20900" imgH="254000" progId="Equation.3">
                  <p:embed/>
                </p:oleObj>
              </mc:Choice>
              <mc:Fallback>
                <p:oleObj name="Equation" r:id="rId2" imgW="21209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588" y="1782564"/>
                        <a:ext cx="5910262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9D0A566-5F8F-37FC-E4D8-6445F032A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904250"/>
            <a:ext cx="7772400" cy="373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90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9758" y="183923"/>
            <a:ext cx="5317041" cy="688359"/>
          </a:xfrm>
        </p:spPr>
        <p:txBody>
          <a:bodyPr>
            <a:normAutofit fontScale="90000"/>
          </a:bodyPr>
          <a:lstStyle/>
          <a:p>
            <a:r>
              <a:rPr lang="en-US" dirty="0"/>
              <a:t>Model with unique intercepts is ‘best’.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1B1F5F-6C01-0E9B-810C-B23938569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778" y="1328316"/>
            <a:ext cx="3683000" cy="1155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7D29ED-92C1-2FBD-2DCE-6CE7A1A04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01" y="260350"/>
            <a:ext cx="2413000" cy="3009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EEF44D-8C51-EE2C-44E3-A48DFF0D4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078" y="3694535"/>
            <a:ext cx="2552700" cy="2933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0ADB79-B4BD-52EE-F9CB-ACFC4C38CB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399" y="4373985"/>
            <a:ext cx="35814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72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9758" y="183923"/>
            <a:ext cx="5317041" cy="688359"/>
          </a:xfrm>
        </p:spPr>
        <p:txBody>
          <a:bodyPr>
            <a:normAutofit fontScale="90000"/>
          </a:bodyPr>
          <a:lstStyle/>
          <a:p>
            <a:r>
              <a:rPr lang="en-US" dirty="0"/>
              <a:t>Model with unique intercepts is ‘best’.</a:t>
            </a:r>
          </a:p>
        </p:txBody>
      </p:sp>
      <p:pic>
        <p:nvPicPr>
          <p:cNvPr id="4" name="Picture 3" descr="Screen Shot 2017-03-29 at 10.58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2300" cy="3530600"/>
          </a:xfrm>
          <a:prstGeom prst="rect">
            <a:avLst/>
          </a:prstGeom>
        </p:spPr>
      </p:pic>
      <p:pic>
        <p:nvPicPr>
          <p:cNvPr id="6" name="Picture 5" descr="Screen Shot 2017-03-29 at 10.59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01" y="3530600"/>
            <a:ext cx="2527300" cy="3327400"/>
          </a:xfrm>
          <a:prstGeom prst="rect">
            <a:avLst/>
          </a:prstGeom>
        </p:spPr>
      </p:pic>
      <p:pic>
        <p:nvPicPr>
          <p:cNvPr id="7" name="Picture 6" descr="Screen Shot 2017-03-29 at 11.00.1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759" y="2524602"/>
            <a:ext cx="5008059" cy="4333398"/>
          </a:xfrm>
          <a:prstGeom prst="rect">
            <a:avLst/>
          </a:prstGeom>
        </p:spPr>
      </p:pic>
      <p:pic>
        <p:nvPicPr>
          <p:cNvPr id="9" name="Picture 8" descr="Screen Shot 2017-03-29 at 11.08.3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217" y="1046191"/>
            <a:ext cx="3551912" cy="1380714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t="4307" b="465"/>
          <a:stretch/>
        </p:blipFill>
        <p:spPr>
          <a:xfrm>
            <a:off x="457200" y="1046191"/>
            <a:ext cx="8229600" cy="5823283"/>
          </a:xfrm>
        </p:spPr>
      </p:pic>
    </p:spTree>
    <p:extLst>
      <p:ext uri="{BB962C8B-B14F-4D97-AF65-F5344CB8AC3E}">
        <p14:creationId xmlns:p14="http://schemas.microsoft.com/office/powerpoint/2010/main" val="2830672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Tricks and Traps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If you use REML estimation, you can only compare models with the same fixed-effects structure.</a:t>
            </a:r>
          </a:p>
          <a:p>
            <a:pPr eaLnBrk="1" hangingPunct="1"/>
            <a:r>
              <a:rPr lang="en-US" altLang="en-US" dirty="0"/>
              <a:t>The standard output does not provide:</a:t>
            </a:r>
          </a:p>
          <a:p>
            <a:pPr lvl="1" eaLnBrk="1" hangingPunct="1"/>
            <a:r>
              <a:rPr lang="en-US" altLang="en-US" dirty="0"/>
              <a:t>the “best estimates” of the random effects - use </a:t>
            </a:r>
            <a:r>
              <a:rPr lang="en-US" altLang="en-US" i="1" dirty="0" err="1"/>
              <a:t>coef</a:t>
            </a:r>
            <a:r>
              <a:rPr lang="en-US" altLang="en-US" i="1" dirty="0"/>
              <a:t>(</a:t>
            </a:r>
            <a:r>
              <a:rPr lang="en-US" altLang="en-US" i="1" dirty="0" err="1"/>
              <a:t>lmout</a:t>
            </a:r>
            <a:r>
              <a:rPr lang="en-US" altLang="en-US" i="1" dirty="0"/>
              <a:t>) </a:t>
            </a:r>
            <a:r>
              <a:rPr lang="en-US" altLang="en-US" dirty="0"/>
              <a:t>or</a:t>
            </a:r>
            <a:r>
              <a:rPr lang="en-US" altLang="en-US" i="1" dirty="0"/>
              <a:t> </a:t>
            </a:r>
            <a:r>
              <a:rPr lang="en-US" altLang="en-US" i="1" dirty="0" err="1"/>
              <a:t>ranef</a:t>
            </a:r>
            <a:r>
              <a:rPr lang="en-US" altLang="en-US" i="1" dirty="0"/>
              <a:t>(</a:t>
            </a:r>
            <a:r>
              <a:rPr lang="en-US" altLang="en-US" i="1" dirty="0" err="1"/>
              <a:t>lmout</a:t>
            </a:r>
            <a:r>
              <a:rPr lang="en-US" altLang="en-US" i="1" dirty="0"/>
              <a:t>)</a:t>
            </a:r>
            <a:r>
              <a:rPr lang="en-US" altLang="en-US" dirty="0"/>
              <a:t> to find them.</a:t>
            </a:r>
          </a:p>
          <a:p>
            <a:pPr lvl="1" eaLnBrk="1" hangingPunct="1"/>
            <a:r>
              <a:rPr lang="en-US" altLang="en-US" dirty="0"/>
              <a:t>the confidence intervals for the variance parameters – use </a:t>
            </a:r>
            <a:r>
              <a:rPr lang="en-US" altLang="en-US" i="1" dirty="0" err="1"/>
              <a:t>confint</a:t>
            </a:r>
            <a:r>
              <a:rPr lang="en-US" altLang="en-US" i="1" dirty="0"/>
              <a:t>(</a:t>
            </a:r>
            <a:r>
              <a:rPr lang="en-US" altLang="en-US" i="1" dirty="0" err="1"/>
              <a:t>lmout</a:t>
            </a:r>
            <a:r>
              <a:rPr lang="en-US" altLang="en-US" i="1" dirty="0"/>
              <a:t>, 0.95)</a:t>
            </a:r>
          </a:p>
          <a:p>
            <a:r>
              <a:rPr lang="en-US" altLang="en-US" i="1" dirty="0"/>
              <a:t>{</a:t>
            </a:r>
            <a:r>
              <a:rPr lang="en-US" altLang="en-US" i="1" dirty="0" err="1"/>
              <a:t>broom.mixed</a:t>
            </a:r>
            <a:r>
              <a:rPr lang="en-US" altLang="en-US" i="1" dirty="0"/>
              <a:t>} </a:t>
            </a:r>
            <a:r>
              <a:rPr lang="en-US" altLang="en-US" dirty="0"/>
              <a:t>provides bindings to the ‘broom’ functions for mixed effects models</a:t>
            </a:r>
            <a:endParaRPr lang="en-US" altLang="en-US" i="1" dirty="0"/>
          </a:p>
          <a:p>
            <a:pPr lvl="1" eaLnBrk="1" hangingPunct="1"/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0313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modeling review  LMs, GLMs, NLMs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1870"/>
            <a:ext cx="8229600" cy="5752352"/>
          </a:xfrm>
        </p:spPr>
        <p:txBody>
          <a:bodyPr>
            <a:normAutofit fontScale="92500" lnSpcReduction="20000"/>
          </a:bodyPr>
          <a:lstStyle/>
          <a:p>
            <a:pPr>
              <a:tabLst>
                <a:tab pos="3995738" algn="l"/>
              </a:tabLst>
            </a:pPr>
            <a:r>
              <a:rPr lang="en-US" dirty="0"/>
              <a:t>LM and GLM are used to describe whether and how a </a:t>
            </a:r>
            <a:r>
              <a:rPr lang="en-US" i="1" dirty="0"/>
              <a:t>response</a:t>
            </a:r>
            <a:r>
              <a:rPr lang="en-US" dirty="0"/>
              <a:t> variable depends on a combination of </a:t>
            </a:r>
            <a:r>
              <a:rPr lang="en-US" i="1" dirty="0"/>
              <a:t>predictors.</a:t>
            </a:r>
            <a:endParaRPr lang="en-US" dirty="0"/>
          </a:p>
          <a:p>
            <a:pPr>
              <a:tabLst>
                <a:tab pos="3995738" algn="l"/>
              </a:tabLst>
            </a:pPr>
            <a:r>
              <a:rPr lang="en-US" dirty="0"/>
              <a:t>Predictors can be numeric (continuous) or factors (categorical).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Linear</a:t>
            </a:r>
          </a:p>
          <a:p>
            <a:pPr lvl="1">
              <a:buFont typeface="Wingdings" charset="0"/>
              <a:buNone/>
            </a:pPr>
            <a:r>
              <a:rPr lang="en-US" dirty="0"/>
              <a:t>	Quite flexible as it is</a:t>
            </a:r>
          </a:p>
          <a:p>
            <a:r>
              <a:rPr lang="en-US" dirty="0"/>
              <a:t>Generalized</a:t>
            </a:r>
          </a:p>
          <a:p>
            <a:pPr lvl="1">
              <a:buFont typeface="Wingdings" charset="0"/>
              <a:buNone/>
            </a:pPr>
            <a:r>
              <a:rPr lang="en-US" dirty="0"/>
              <a:t>	Any error distribution</a:t>
            </a:r>
          </a:p>
          <a:p>
            <a:r>
              <a:rPr lang="en-US" dirty="0"/>
              <a:t>Nonlinear</a:t>
            </a:r>
          </a:p>
          <a:p>
            <a:pPr lvl="1">
              <a:buFont typeface="Wingdings" charset="0"/>
              <a:buNone/>
            </a:pPr>
            <a:r>
              <a:rPr lang="en-US" dirty="0"/>
              <a:t>	Any relationship between Y and X</a:t>
            </a:r>
          </a:p>
          <a:p>
            <a:endParaRPr lang="en-US" dirty="0"/>
          </a:p>
          <a:p>
            <a:pPr>
              <a:tabLst>
                <a:tab pos="3995738" algn="l"/>
              </a:tabLst>
            </a:pPr>
            <a:endParaRPr lang="en-US" dirty="0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079128" y="3860997"/>
            <a:ext cx="1676400" cy="1187450"/>
            <a:chOff x="4368" y="1204"/>
            <a:chExt cx="1056" cy="748"/>
          </a:xfrm>
        </p:grpSpPr>
        <p:sp>
          <p:nvSpPr>
            <p:cNvPr id="5" name="AutoShape 9"/>
            <p:cNvSpPr>
              <a:spLocks/>
            </p:cNvSpPr>
            <p:nvPr/>
          </p:nvSpPr>
          <p:spPr bwMode="auto">
            <a:xfrm>
              <a:off x="4368" y="1298"/>
              <a:ext cx="144" cy="560"/>
            </a:xfrm>
            <a:prstGeom prst="rightBrace">
              <a:avLst>
                <a:gd name="adj1" fmla="val 3240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4512" y="1204"/>
              <a:ext cx="912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i="1" dirty="0"/>
                <a:t>closed</a:t>
              </a:r>
              <a:br>
                <a:rPr lang="en-US" sz="2400" i="1" dirty="0"/>
              </a:br>
              <a:r>
                <a:rPr lang="en-US" sz="2400" i="1" dirty="0"/>
                <a:t>form</a:t>
              </a:r>
              <a:br>
                <a:rPr lang="en-US" sz="2400" i="1" dirty="0"/>
              </a:br>
              <a:r>
                <a:rPr lang="en-US" sz="2400" i="1" dirty="0"/>
                <a:t>solution</a:t>
              </a: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6112659" y="4899222"/>
            <a:ext cx="1676400" cy="1905000"/>
            <a:chOff x="4368" y="2008"/>
            <a:chExt cx="1056" cy="1200"/>
          </a:xfrm>
        </p:grpSpPr>
        <p:sp>
          <p:nvSpPr>
            <p:cNvPr id="8" name="AutoShape 6"/>
            <p:cNvSpPr>
              <a:spLocks/>
            </p:cNvSpPr>
            <p:nvPr/>
          </p:nvSpPr>
          <p:spPr bwMode="auto">
            <a:xfrm>
              <a:off x="4368" y="2008"/>
              <a:ext cx="144" cy="1200"/>
            </a:xfrm>
            <a:prstGeom prst="rightBrace">
              <a:avLst>
                <a:gd name="adj1" fmla="val 6944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4512" y="2352"/>
              <a:ext cx="91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i="1"/>
                <a:t>iterative</a:t>
              </a:r>
              <a:br>
                <a:rPr lang="en-US" sz="2400" i="1"/>
              </a:br>
              <a:r>
                <a:rPr lang="en-US" sz="2400" i="1"/>
                <a:t>solution</a:t>
              </a:r>
            </a:p>
          </p:txBody>
        </p:sp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178449"/>
              </p:ext>
            </p:extLst>
          </p:nvPr>
        </p:nvGraphicFramePr>
        <p:xfrm>
          <a:off x="3226423" y="3008145"/>
          <a:ext cx="2162609" cy="640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5800" imgH="203200" progId="Equation.3">
                  <p:embed/>
                </p:oleObj>
              </mc:Choice>
              <mc:Fallback>
                <p:oleObj name="Equation" r:id="rId2" imgW="685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26423" y="3008145"/>
                        <a:ext cx="2162609" cy="640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7554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the linear mixed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en-US" b="1" dirty="0"/>
              <a:t>A non-linear relationship between the response variable and the covariates: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endParaRPr lang="en-US" altLang="en-US" dirty="0"/>
          </a:p>
          <a:p>
            <a:pPr marL="533400" indent="-533400">
              <a:buFont typeface="Wingdings" panose="05000000000000000000" pitchFamily="2" charset="2"/>
              <a:buAutoNum type="arabicPeriod"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2.  A non-normal distribution for the random 	effects.</a:t>
            </a:r>
          </a:p>
          <a:p>
            <a:pPr marL="0" indent="0">
              <a:buNone/>
            </a:pPr>
            <a:r>
              <a:rPr lang="en-US" altLang="en-US" dirty="0"/>
              <a:t>3.	A non-normal distribution for the within-	group variability.</a:t>
            </a:r>
          </a:p>
          <a:p>
            <a:endParaRPr lang="en-US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044267"/>
              </p:ext>
            </p:extLst>
          </p:nvPr>
        </p:nvGraphicFramePr>
        <p:xfrm>
          <a:off x="988219" y="2370061"/>
          <a:ext cx="246538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77900" imgH="228600" progId="Equation.DSMT4">
                  <p:embed/>
                </p:oleObj>
              </mc:Choice>
              <mc:Fallback>
                <p:oleObj name="Equation" r:id="rId2" imgW="977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8219" y="2370061"/>
                        <a:ext cx="2465388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158022"/>
              </p:ext>
            </p:extLst>
          </p:nvPr>
        </p:nvGraphicFramePr>
        <p:xfrm>
          <a:off x="3933825" y="2316633"/>
          <a:ext cx="202882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12447" imgH="215806" progId="Equation.DSMT4">
                  <p:embed/>
                </p:oleObj>
              </mc:Choice>
              <mc:Fallback>
                <p:oleObj name="Equation" r:id="rId4" imgW="812447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3825" y="2316633"/>
                        <a:ext cx="2028825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506856"/>
              </p:ext>
            </p:extLst>
          </p:nvPr>
        </p:nvGraphicFramePr>
        <p:xfrm>
          <a:off x="988219" y="3157779"/>
          <a:ext cx="269716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79032" imgH="215806" progId="Equation.DSMT4">
                  <p:embed/>
                </p:oleObj>
              </mc:Choice>
              <mc:Fallback>
                <p:oleObj name="Equation" r:id="rId6" imgW="1079032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8219" y="3157779"/>
                        <a:ext cx="2697163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21832"/>
              </p:ext>
            </p:extLst>
          </p:nvPr>
        </p:nvGraphicFramePr>
        <p:xfrm>
          <a:off x="3991200" y="3168718"/>
          <a:ext cx="17462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98500" imgH="190500" progId="Equation.DSMT4">
                  <p:embed/>
                </p:oleObj>
              </mc:Choice>
              <mc:Fallback>
                <p:oleObj name="Equation" r:id="rId8" imgW="6985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1200" y="3168718"/>
                        <a:ext cx="17462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262906"/>
              </p:ext>
            </p:extLst>
          </p:nvPr>
        </p:nvGraphicFramePr>
        <p:xfrm>
          <a:off x="6500415" y="2946324"/>
          <a:ext cx="161766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61669" imgH="190417" progId="Equation.DSMT4">
                  <p:embed/>
                </p:oleObj>
              </mc:Choice>
              <mc:Fallback>
                <p:oleObj name="Equation" r:id="rId10" imgW="761669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415" y="2946324"/>
                        <a:ext cx="1617663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80270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Fitting non-linear mixed effects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600" dirty="0"/>
              <a:t>R can be used to fit non-linear mixed effects models (function </a:t>
            </a:r>
            <a:r>
              <a:rPr lang="en-US" altLang="en-US" sz="2600" dirty="0" err="1"/>
              <a:t>nlme</a:t>
            </a:r>
            <a:r>
              <a:rPr lang="en-US" altLang="en-US" sz="2600" dirty="0"/>
              <a:t>).</a:t>
            </a:r>
          </a:p>
          <a:p>
            <a:pPr>
              <a:lnSpc>
                <a:spcPct val="80000"/>
              </a:lnSpc>
            </a:pPr>
            <a:r>
              <a:rPr lang="en-US" altLang="en-US" sz="2600" dirty="0"/>
              <a:t>To fit non-linear mixed effects models using EXCEL you need to evaluate the integral numerically, or apply a method such as the Laplace approximation. 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    </a:t>
            </a:r>
            <a:r>
              <a:rPr lang="en-US" sz="2800" dirty="0"/>
              <a:t>is the value of </a:t>
            </a:r>
            <a:r>
              <a:rPr lang="en-US" sz="2800" i="1" dirty="0"/>
              <a:t>ε</a:t>
            </a:r>
            <a:r>
              <a:rPr lang="en-US" sz="2800" dirty="0"/>
              <a:t> obtained by maximizing</a:t>
            </a:r>
            <a:br>
              <a:rPr lang="en-US" sz="2800" dirty="0"/>
            </a:br>
            <a:r>
              <a:rPr lang="en-US" sz="2800" dirty="0"/>
              <a:t>given fixed values of θ and </a:t>
            </a:r>
            <a:r>
              <a:rPr lang="en-US" sz="2800" i="1" dirty="0"/>
              <a:t>τ</a:t>
            </a:r>
            <a:r>
              <a:rPr lang="en-US" sz="2800" dirty="0"/>
              <a:t>, and                       is the determinant of the matrix of second derivatives.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This approximation is exact when the distribution of random effects (given their hyper-prior and the available data) is exactly proportional to a multivariate normal distribution.</a:t>
            </a:r>
            <a:br>
              <a:rPr lang="en-US" sz="2800" dirty="0"/>
            </a:br>
            <a:r>
              <a:rPr lang="en-US" sz="2800" dirty="0"/>
              <a:t>(It is a convenient approximation in other cases)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44826" y="3260033"/>
            <a:ext cx="83630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286885"/>
              </p:ext>
            </p:extLst>
          </p:nvPr>
        </p:nvGraphicFramePr>
        <p:xfrm>
          <a:off x="1102465" y="2669136"/>
          <a:ext cx="7056010" cy="854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013200" imgH="482600" progId="Equation.DSMT4">
                  <p:embed/>
                </p:oleObj>
              </mc:Choice>
              <mc:Fallback>
                <p:oleObj r:id="rId2" imgW="40132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465" y="2669136"/>
                        <a:ext cx="7056010" cy="8547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622651"/>
              </p:ext>
            </p:extLst>
          </p:nvPr>
        </p:nvGraphicFramePr>
        <p:xfrm>
          <a:off x="874642" y="3729749"/>
          <a:ext cx="278161" cy="35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26725" imgH="177415" progId="Equation.DSMT4">
                  <p:embed/>
                </p:oleObj>
              </mc:Choice>
              <mc:Fallback>
                <p:oleObj r:id="rId4" imgW="126725" imgH="177415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642" y="3729749"/>
                        <a:ext cx="278161" cy="357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-1445522" y="32401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800471"/>
              </p:ext>
            </p:extLst>
          </p:nvPr>
        </p:nvGraphicFramePr>
        <p:xfrm>
          <a:off x="6669748" y="3729749"/>
          <a:ext cx="2243946" cy="3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231366" imgH="203112" progId="Equation.DSMT4">
                  <p:embed/>
                </p:oleObj>
              </mc:Choice>
              <mc:Fallback>
                <p:oleObj r:id="rId6" imgW="1231366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9748" y="3729749"/>
                        <a:ext cx="2243946" cy="382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959344"/>
              </p:ext>
            </p:extLst>
          </p:nvPr>
        </p:nvGraphicFramePr>
        <p:xfrm>
          <a:off x="5372723" y="4007086"/>
          <a:ext cx="1594608" cy="436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901309" imgH="253890" progId="Equation.DSMT4">
                  <p:embed/>
                </p:oleObj>
              </mc:Choice>
              <mc:Fallback>
                <p:oleObj r:id="rId8" imgW="901309" imgH="25389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723" y="4007086"/>
                        <a:ext cx="1594608" cy="4364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324314" y="6420678"/>
            <a:ext cx="4816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Skaug</a:t>
            </a:r>
            <a:r>
              <a:rPr lang="en-US" dirty="0"/>
              <a:t> &amp; Fournier (2006), Thorson &amp; Minto (2015)</a:t>
            </a:r>
          </a:p>
        </p:txBody>
      </p:sp>
    </p:spTree>
    <p:extLst>
      <p:ext uri="{BB962C8B-B14F-4D97-AF65-F5344CB8AC3E}">
        <p14:creationId xmlns:p14="http://schemas.microsoft.com/office/powerpoint/2010/main" val="12670804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9250" indent="-349250">
              <a:buNone/>
              <a:tabLst>
                <a:tab pos="460375" algn="l"/>
              </a:tabLst>
            </a:pPr>
            <a:r>
              <a:rPr lang="en-US" altLang="en-US" sz="2400" dirty="0" err="1"/>
              <a:t>Bolker</a:t>
            </a:r>
            <a:r>
              <a:rPr lang="en-US" altLang="en-US" sz="2400" dirty="0"/>
              <a:t> et al. (2008). </a:t>
            </a:r>
            <a:r>
              <a:rPr lang="en-US" altLang="en-US" sz="2400" i="1" dirty="0"/>
              <a:t>Generalized linear mixed models: a practical guide for ecology and evolution.</a:t>
            </a:r>
            <a:r>
              <a:rPr lang="en-US" altLang="en-US" sz="2400" dirty="0"/>
              <a:t> TREE: 24: 127-35.</a:t>
            </a:r>
          </a:p>
          <a:p>
            <a:pPr marL="349250" indent="-349250">
              <a:buNone/>
              <a:tabLst>
                <a:tab pos="460375" algn="l"/>
              </a:tabLst>
            </a:pPr>
            <a:r>
              <a:rPr lang="en-US" altLang="en-US" sz="2400" dirty="0" err="1"/>
              <a:t>Pinheiro</a:t>
            </a:r>
            <a:r>
              <a:rPr lang="en-US" altLang="en-US" sz="2400" dirty="0"/>
              <a:t>, J.C. &amp; Bates, D.M. (2000). </a:t>
            </a:r>
            <a:r>
              <a:rPr lang="en-US" altLang="en-US" sz="2400" i="1" dirty="0"/>
              <a:t>Mixed-Effects Models in S and S-PLUS</a:t>
            </a:r>
            <a:r>
              <a:rPr lang="en-US" altLang="en-US" sz="2400" dirty="0"/>
              <a:t>. New York: Springer-</a:t>
            </a:r>
            <a:r>
              <a:rPr lang="en-US" altLang="en-US" sz="2400" dirty="0" err="1"/>
              <a:t>Verlag</a:t>
            </a:r>
            <a:r>
              <a:rPr lang="en-US" altLang="en-US" sz="2400" dirty="0"/>
              <a:t>.</a:t>
            </a:r>
          </a:p>
          <a:p>
            <a:pPr marL="349250" indent="-349250">
              <a:buNone/>
              <a:tabLst>
                <a:tab pos="460375" algn="l"/>
              </a:tabLst>
            </a:pPr>
            <a:r>
              <a:rPr lang="en-US" altLang="en-US" sz="2400" dirty="0" err="1"/>
              <a:t>Skaug</a:t>
            </a:r>
            <a:r>
              <a:rPr lang="en-US" altLang="en-US" sz="2400" dirty="0"/>
              <a:t>, H. J., &amp; Fournier, D. A. (2006). </a:t>
            </a:r>
            <a:r>
              <a:rPr lang="en-US" altLang="en-US" sz="2400" i="1" dirty="0"/>
              <a:t>Automatic approximation of the marginal likelihood in non-</a:t>
            </a:r>
            <a:r>
              <a:rPr lang="en-US" altLang="en-US" sz="2400" i="1" dirty="0" err="1"/>
              <a:t>gaussian</a:t>
            </a:r>
            <a:r>
              <a:rPr lang="en-US" altLang="en-US" sz="2400" i="1" dirty="0"/>
              <a:t> hierarchical models.</a:t>
            </a:r>
            <a:r>
              <a:rPr lang="en-US" altLang="en-US" sz="2400" dirty="0"/>
              <a:t> Computational Statistics &amp; Data Analysis, 51(2), 699-709.</a:t>
            </a:r>
          </a:p>
          <a:p>
            <a:pPr marL="349250" indent="-349250">
              <a:buNone/>
              <a:tabLst>
                <a:tab pos="460375" algn="l"/>
              </a:tabLst>
            </a:pPr>
            <a:r>
              <a:rPr lang="en-US" altLang="en-US" sz="2400" dirty="0"/>
              <a:t>Thorson, J. T., &amp; </a:t>
            </a:r>
            <a:r>
              <a:rPr lang="en-US" altLang="en-US" sz="2400" dirty="0" err="1"/>
              <a:t>Minto</a:t>
            </a:r>
            <a:r>
              <a:rPr lang="en-US" altLang="en-US" sz="2400" dirty="0"/>
              <a:t>, C. (2014). </a:t>
            </a:r>
            <a:r>
              <a:rPr lang="en-US" altLang="en-US" sz="2400" i="1" dirty="0"/>
              <a:t>Mixed effects: a unifying framework for statistical </a:t>
            </a:r>
            <a:r>
              <a:rPr lang="en-US" altLang="en-US" sz="2400" i="1" dirty="0" err="1"/>
              <a:t>modelling</a:t>
            </a:r>
            <a:r>
              <a:rPr lang="en-US" altLang="en-US" sz="2400" i="1" dirty="0"/>
              <a:t> in fisheries biology.</a:t>
            </a:r>
            <a:r>
              <a:rPr lang="en-US" altLang="en-US" sz="2400" dirty="0"/>
              <a:t> ICES Journal of Marine Science: Journal du </a:t>
            </a:r>
            <a:r>
              <a:rPr lang="en-US" altLang="en-US" sz="2400" dirty="0" err="1"/>
              <a:t>Conseil</a:t>
            </a:r>
            <a:r>
              <a:rPr lang="en-US" altLang="en-US" sz="2400" dirty="0"/>
              <a:t>, fsu213.</a:t>
            </a:r>
          </a:p>
          <a:p>
            <a:pPr marL="349250" indent="-349250">
              <a:buNone/>
              <a:tabLst>
                <a:tab pos="460375" algn="l"/>
              </a:tabLst>
            </a:pPr>
            <a:r>
              <a:rPr lang="en-US" altLang="en-US" sz="2400" dirty="0" err="1"/>
              <a:t>Venables</a:t>
            </a:r>
            <a:r>
              <a:rPr lang="en-US" altLang="en-US" sz="2400" dirty="0"/>
              <a:t>, W. N., &amp; </a:t>
            </a:r>
            <a:r>
              <a:rPr lang="en-US" altLang="en-US" sz="2400" dirty="0" err="1"/>
              <a:t>Dichmont</a:t>
            </a:r>
            <a:r>
              <a:rPr lang="en-US" altLang="en-US" sz="2400" dirty="0"/>
              <a:t>, C. M. (2004). </a:t>
            </a:r>
            <a:r>
              <a:rPr lang="en-US" altLang="en-US" sz="2400" i="1" dirty="0"/>
              <a:t>GLMs, GAMs and GLMMs: an overview of theory for applications in fisheries research.</a:t>
            </a:r>
            <a:r>
              <a:rPr lang="en-US" altLang="en-US" sz="2400" dirty="0"/>
              <a:t> Fisheries Research, 70(2), 319-337.</a:t>
            </a:r>
          </a:p>
          <a:p>
            <a:pPr marL="349250" indent="-349250">
              <a:buNone/>
              <a:tabLst>
                <a:tab pos="460375" algn="l"/>
              </a:tabLst>
            </a:pPr>
            <a:r>
              <a:rPr lang="en-US" altLang="en-US" sz="2400" dirty="0" err="1"/>
              <a:t>Zuur</a:t>
            </a:r>
            <a:r>
              <a:rPr lang="en-US" altLang="en-US" sz="2400" dirty="0"/>
              <a:t> </a:t>
            </a:r>
            <a:r>
              <a:rPr lang="en-US" altLang="en-US" sz="2400" i="1" dirty="0"/>
              <a:t>et al</a:t>
            </a:r>
            <a:r>
              <a:rPr lang="en-US" altLang="en-US" sz="2400" dirty="0"/>
              <a:t>. (2009).  </a:t>
            </a:r>
            <a:r>
              <a:rPr lang="en-US" altLang="en-US" sz="2400" i="1" dirty="0"/>
              <a:t>Mixed-effects Models and Extensions in Ecology with R</a:t>
            </a:r>
            <a:r>
              <a:rPr lang="en-US" altLang="en-US" sz="2400" dirty="0"/>
              <a:t>. New York: Springer-</a:t>
            </a:r>
            <a:r>
              <a:rPr lang="en-US" altLang="en-US" sz="2400" dirty="0" err="1"/>
              <a:t>Verlag</a:t>
            </a:r>
            <a:r>
              <a:rPr lang="en-US" alt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8409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What are Fixed and Random Effects?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1870"/>
            <a:ext cx="8229600" cy="59788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Fixed Effects: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Parameters associated with the entire population or with certain </a:t>
            </a:r>
            <a:r>
              <a:rPr lang="en-US" altLang="en-US" sz="2400" i="1" dirty="0">
                <a:solidFill>
                  <a:schemeClr val="hlink"/>
                </a:solidFill>
              </a:rPr>
              <a:t>repeatable</a:t>
            </a:r>
            <a:r>
              <a:rPr lang="en-US" altLang="en-US" sz="2400" dirty="0"/>
              <a:t> levels of experimental units.	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Random Effects: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Parameters associated with individual experimental units </a:t>
            </a:r>
            <a:r>
              <a:rPr lang="en-US" altLang="en-US" sz="2400" i="1" dirty="0">
                <a:solidFill>
                  <a:schemeClr val="hlink"/>
                </a:solidFill>
              </a:rPr>
              <a:t>drawn at random</a:t>
            </a:r>
            <a:r>
              <a:rPr lang="en-US" altLang="en-US" sz="2400" dirty="0"/>
              <a:t> from a population.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A mixed effects model is a model that has both </a:t>
            </a:r>
            <a:r>
              <a:rPr lang="en-US" altLang="en-US" sz="2800" i="1" dirty="0">
                <a:solidFill>
                  <a:schemeClr val="hlink"/>
                </a:solidFill>
              </a:rPr>
              <a:t>fixed effects</a:t>
            </a:r>
            <a:r>
              <a:rPr lang="en-US" altLang="en-US" sz="2800" dirty="0"/>
              <a:t> and </a:t>
            </a:r>
            <a:r>
              <a:rPr lang="en-US" altLang="en-US" sz="2800" i="1" dirty="0">
                <a:solidFill>
                  <a:schemeClr val="hlink"/>
                </a:solidFill>
              </a:rPr>
              <a:t>random effects</a:t>
            </a:r>
            <a:r>
              <a:rPr lang="en-US" altLang="en-US" sz="2800" dirty="0"/>
              <a:t>.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Classical (frequentist) and Bayesian methods can be used to estimate the parameters of mixed effects models.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Often the same random effect is assigned to observations sharing a common classification factor: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Consider length-at-age data for several (randomly selected) stocks of a species. The random factor is stock and the observations are length-at-age data.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Random effects can be thought of as ways of modeling the covariance structure of the data.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95409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Linear Mixed Effects Models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667000" y="3048000"/>
          <a:ext cx="488156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51100" imgH="228600" progId="Equation.DSMT4">
                  <p:embed/>
                </p:oleObj>
              </mc:Choice>
              <mc:Fallback>
                <p:oleObj name="Equation" r:id="rId3" imgW="2451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048000"/>
                        <a:ext cx="4881563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2697163" y="2133600"/>
            <a:ext cx="2901948" cy="46166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2"/>
                </a:solidFill>
                <a:latin typeface="+mj-lt"/>
              </a:rPr>
              <a:t>Vector of fixed effects</a:t>
            </a:r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4191000" y="4114800"/>
            <a:ext cx="3275705" cy="46166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2"/>
                </a:solidFill>
                <a:latin typeface="+mj-lt"/>
              </a:rPr>
              <a:t>Vector of random effects</a:t>
            </a:r>
          </a:p>
        </p:txBody>
      </p:sp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285750" y="4152900"/>
            <a:ext cx="3196965" cy="46166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2"/>
                </a:solidFill>
                <a:latin typeface="+mj-lt"/>
              </a:rPr>
              <a:t>Observations for group </a:t>
            </a:r>
            <a:r>
              <a:rPr lang="en-US" altLang="en-US" i="1" dirty="0" err="1">
                <a:solidFill>
                  <a:schemeClr val="tx2"/>
                </a:solidFill>
                <a:latin typeface="+mj-lt"/>
              </a:rPr>
              <a:t>i</a:t>
            </a:r>
            <a:endParaRPr lang="en-US" altLang="en-US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152400" y="5257800"/>
            <a:ext cx="74908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en-US" altLang="en-US" dirty="0">
                <a:solidFill>
                  <a:schemeClr val="tx2"/>
                </a:solidFill>
                <a:latin typeface="+mj-lt"/>
              </a:rPr>
              <a:t>The traditional linear modeling framework is a special case</a:t>
            </a:r>
          </a:p>
          <a:p>
            <a:pPr algn="l" eaLnBrk="1" hangingPunct="1"/>
            <a:r>
              <a:rPr lang="en-US" altLang="en-US" dirty="0">
                <a:solidFill>
                  <a:schemeClr val="tx2"/>
                </a:solidFill>
                <a:latin typeface="+mj-lt"/>
              </a:rPr>
              <a:t>of this model in which there are no random effects.</a:t>
            </a:r>
          </a:p>
        </p:txBody>
      </p:sp>
      <p:sp>
        <p:nvSpPr>
          <p:cNvPr id="1032" name="Line 10"/>
          <p:cNvSpPr>
            <a:spLocks noChangeShapeType="1"/>
          </p:cNvSpPr>
          <p:nvPr/>
        </p:nvSpPr>
        <p:spPr bwMode="auto">
          <a:xfrm flipV="1">
            <a:off x="1981200" y="3581400"/>
            <a:ext cx="685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3" name="Line 11"/>
          <p:cNvSpPr>
            <a:spLocks noChangeShapeType="1"/>
          </p:cNvSpPr>
          <p:nvPr/>
        </p:nvSpPr>
        <p:spPr bwMode="auto">
          <a:xfrm flipH="1" flipV="1">
            <a:off x="4343400" y="3505200"/>
            <a:ext cx="1066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4" name="Line 12"/>
          <p:cNvSpPr>
            <a:spLocks noChangeShapeType="1"/>
          </p:cNvSpPr>
          <p:nvPr/>
        </p:nvSpPr>
        <p:spPr bwMode="auto">
          <a:xfrm flipH="1">
            <a:off x="3657600" y="26670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69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Example 1: Streams   [lecture-13.Rmd]</a:t>
            </a:r>
            <a:br>
              <a:rPr lang="en-US" altLang="en-US" sz="4000" dirty="0"/>
            </a:br>
            <a:r>
              <a:rPr lang="en-US" altLang="en-US" sz="2800" dirty="0"/>
              <a:t>(</a:t>
            </a:r>
            <a:r>
              <a:rPr lang="en-US" altLang="en-US" sz="2800" i="1" dirty="0" err="1"/>
              <a:t>sensu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Pinherio</a:t>
            </a:r>
            <a:r>
              <a:rPr lang="en-US" altLang="en-US" sz="2800" dirty="0"/>
              <a:t> and Bates, Chapter 1)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We are estimating fish density in streams.</a:t>
            </a:r>
          </a:p>
          <a:p>
            <a:pPr eaLnBrk="1" hangingPunct="1"/>
            <a:r>
              <a:rPr lang="en-US" altLang="en-US" sz="2800" dirty="0"/>
              <a:t>We select six streams at random and determine the density at each stream multiple times.</a:t>
            </a:r>
          </a:p>
          <a:p>
            <a:pPr eaLnBrk="1" hangingPunct="1"/>
            <a:r>
              <a:rPr lang="en-US" altLang="en-US" sz="2800" dirty="0"/>
              <a:t>The questions: </a:t>
            </a:r>
          </a:p>
          <a:p>
            <a:pPr lvl="1" eaLnBrk="1" hangingPunct="1"/>
            <a:r>
              <a:rPr lang="en-US" altLang="en-US" sz="2400" dirty="0"/>
              <a:t>What is the density in a typical stream?</a:t>
            </a:r>
          </a:p>
          <a:p>
            <a:pPr lvl="1" eaLnBrk="1" hangingPunct="1"/>
            <a:r>
              <a:rPr lang="en-US" altLang="en-US" sz="2400" dirty="0"/>
              <a:t>What is the variation in density among streams?</a:t>
            </a:r>
          </a:p>
          <a:p>
            <a:pPr lvl="1" eaLnBrk="1" hangingPunct="1"/>
            <a:r>
              <a:rPr lang="en-US" altLang="en-US" sz="2400" dirty="0"/>
              <a:t>What is the variation in density estimates within a stream?</a:t>
            </a:r>
          </a:p>
          <a:p>
            <a:r>
              <a:rPr lang="en-US" sz="2800" dirty="0"/>
              <a:t>We would like to separately </a:t>
            </a:r>
            <a:br>
              <a:rPr lang="en-US" sz="2800" dirty="0"/>
            </a:br>
            <a:r>
              <a:rPr lang="en-US" sz="2800" dirty="0"/>
              <a:t>estimate measurement </a:t>
            </a:r>
            <a:br>
              <a:rPr lang="en-US" sz="2800" dirty="0"/>
            </a:br>
            <a:r>
              <a:rPr lang="en-US" sz="2800" dirty="0"/>
              <a:t>and between-site </a:t>
            </a:r>
            <a:br>
              <a:rPr lang="en-US" sz="2800" dirty="0"/>
            </a:br>
            <a:r>
              <a:rPr lang="en-US" sz="2800" dirty="0"/>
              <a:t>variability.</a:t>
            </a:r>
          </a:p>
        </p:txBody>
      </p:sp>
      <p:pic>
        <p:nvPicPr>
          <p:cNvPr id="4" name="Picture 3" descr="C:\Users\James.Thorson\Desktop\UW Hideaway\Course plan 2014\Lectures\Week 2\Hierarchical pic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931" y="4489802"/>
            <a:ext cx="5311934" cy="23681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783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linear models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8179" b="-1870"/>
          <a:stretch/>
        </p:blipFill>
        <p:spPr>
          <a:xfrm>
            <a:off x="127000" y="992323"/>
            <a:ext cx="8890000" cy="3566160"/>
          </a:xfrm>
          <a:prstGeom prst="rect">
            <a:avLst/>
          </a:prstGeom>
        </p:spPr>
      </p:pic>
      <p:graphicFrame>
        <p:nvGraphicFramePr>
          <p:cNvPr id="8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3479199"/>
              </p:ext>
            </p:extLst>
          </p:nvPr>
        </p:nvGraphicFramePr>
        <p:xfrm>
          <a:off x="6337567" y="5122129"/>
          <a:ext cx="2209121" cy="1274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79032" imgH="622030" progId="Equation.3">
                  <p:embed/>
                </p:oleObj>
              </mc:Choice>
              <mc:Fallback>
                <p:oleObj name="Equation" r:id="rId3" imgW="1079032" imgH="62203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7567" y="5122129"/>
                        <a:ext cx="2209121" cy="12741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27000" y="4824684"/>
            <a:ext cx="590155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tx2"/>
                </a:solidFill>
                <a:latin typeface="+mn-lt"/>
              </a:rPr>
              <a:t>This analysis attributed all the error to within-stream variation. </a:t>
            </a:r>
            <a:br>
              <a:rPr lang="en-US" altLang="en-US" dirty="0">
                <a:solidFill>
                  <a:schemeClr val="tx2"/>
                </a:solidFill>
                <a:latin typeface="+mn-lt"/>
              </a:rPr>
            </a:br>
            <a:r>
              <a:rPr lang="en-US" altLang="en-US" dirty="0">
                <a:solidFill>
                  <a:schemeClr val="tx2"/>
                </a:solidFill>
                <a:latin typeface="+mn-lt"/>
              </a:rPr>
              <a:t>It is clear that there is between-stream variation in density but we have no way to comment on it.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07330" y="872282"/>
            <a:ext cx="5709670" cy="3831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37968" y="4203290"/>
            <a:ext cx="1231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Stream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2625" y="4252658"/>
            <a:ext cx="432435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7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linear models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8179" b="-1870"/>
          <a:stretch/>
        </p:blipFill>
        <p:spPr>
          <a:xfrm>
            <a:off x="127000" y="992323"/>
            <a:ext cx="8890000" cy="3566160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74020097"/>
              </p:ext>
            </p:extLst>
          </p:nvPr>
        </p:nvGraphicFramePr>
        <p:xfrm>
          <a:off x="6435251" y="5021525"/>
          <a:ext cx="2362200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66800" imgH="571500" progId="Equation.3">
                  <p:embed/>
                </p:oleObj>
              </mc:Choice>
              <mc:Fallback>
                <p:oleObj name="Equation" r:id="rId3" imgW="10668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5251" y="5021525"/>
                        <a:ext cx="2362200" cy="126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84420" y="4732737"/>
            <a:ext cx="592554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tx2"/>
                </a:solidFill>
                <a:latin typeface="+mn-lt"/>
              </a:rPr>
              <a:t>The residual pattern has been removed, but we have no overall mean and no way to comment on between-stream variance.</a:t>
            </a:r>
            <a:br>
              <a:rPr lang="en-US" altLang="en-US" dirty="0">
                <a:solidFill>
                  <a:schemeClr val="tx2"/>
                </a:solidFill>
                <a:latin typeface="+mn-lt"/>
              </a:rPr>
            </a:br>
            <a:r>
              <a:rPr lang="en-US" altLang="en-US" dirty="0">
                <a:solidFill>
                  <a:schemeClr val="tx2"/>
                </a:solidFill>
                <a:latin typeface="+mn-lt"/>
              </a:rPr>
              <a:t>We cannot say anything about </a:t>
            </a:r>
            <a:r>
              <a:rPr lang="en-US" altLang="en-US" b="1" i="1" dirty="0">
                <a:solidFill>
                  <a:schemeClr val="tx2"/>
                </a:solidFill>
                <a:latin typeface="+mn-lt"/>
              </a:rPr>
              <a:t>the population</a:t>
            </a:r>
            <a:r>
              <a:rPr lang="en-US" altLang="en-US" dirty="0">
                <a:solidFill>
                  <a:schemeClr val="tx2"/>
                </a:solidFill>
                <a:latin typeface="+mn-lt"/>
              </a:rPr>
              <a:t> of streams.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09966" y="872282"/>
            <a:ext cx="2807034" cy="3831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5426" y="4440156"/>
            <a:ext cx="481965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20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Streams mixed effects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 construct a mixed effects model as follows: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β is the mean density across the population,</a:t>
            </a:r>
          </a:p>
          <a:p>
            <a:r>
              <a:rPr lang="en-US" sz="2800" i="1" dirty="0"/>
              <a:t>b</a:t>
            </a:r>
            <a:r>
              <a:rPr lang="en-US" sz="2800" i="1" baseline="-25000" dirty="0"/>
              <a:t>i</a:t>
            </a:r>
            <a:r>
              <a:rPr lang="en-US" sz="2800" dirty="0"/>
              <a:t> is a random variable representing the deviation from the population mean for stream </a:t>
            </a:r>
            <a:r>
              <a:rPr lang="en-US" sz="2800" i="1" dirty="0" err="1"/>
              <a:t>i</a:t>
            </a:r>
            <a:endParaRPr lang="en-US" sz="2800" dirty="0"/>
          </a:p>
          <a:p>
            <a:endParaRPr lang="en-US" sz="2800" dirty="0"/>
          </a:p>
          <a:p>
            <a:endParaRPr lang="en-US" sz="2800" i="1" dirty="0"/>
          </a:p>
          <a:p>
            <a:r>
              <a:rPr lang="el-GR" sz="2800" i="1" dirty="0"/>
              <a:t>ε</a:t>
            </a:r>
            <a:r>
              <a:rPr lang="en-US" sz="2800" i="1" baseline="-25000" dirty="0" err="1"/>
              <a:t>i,j</a:t>
            </a:r>
            <a:r>
              <a:rPr lang="en-US" sz="2800" dirty="0"/>
              <a:t> is a random variable representing the deviation  for observation </a:t>
            </a:r>
            <a:r>
              <a:rPr lang="en-US" sz="2800" i="1" dirty="0"/>
              <a:t>j</a:t>
            </a:r>
            <a:r>
              <a:rPr lang="en-US" sz="2800" dirty="0"/>
              <a:t> from mean density for stream </a:t>
            </a:r>
            <a:r>
              <a:rPr lang="en-US" sz="2800" i="1" dirty="0" err="1"/>
              <a:t>i</a:t>
            </a:r>
            <a:r>
              <a:rPr lang="en-US" sz="2800" dirty="0"/>
              <a:t>, i.e.</a:t>
            </a:r>
          </a:p>
          <a:p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634562"/>
              </p:ext>
            </p:extLst>
          </p:nvPr>
        </p:nvGraphicFramePr>
        <p:xfrm>
          <a:off x="2667000" y="1734874"/>
          <a:ext cx="335280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39600" imgH="215640" progId="Equation.3">
                  <p:embed/>
                </p:oleObj>
              </mc:Choice>
              <mc:Fallback>
                <p:oleObj name="Equation" r:id="rId2" imgW="939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734874"/>
                        <a:ext cx="3352800" cy="7699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964773"/>
              </p:ext>
            </p:extLst>
          </p:nvPr>
        </p:nvGraphicFramePr>
        <p:xfrm>
          <a:off x="3087657" y="4265492"/>
          <a:ext cx="2452472" cy="73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23600" imgH="215640" progId="Equation.3">
                  <p:embed/>
                </p:oleObj>
              </mc:Choice>
              <mc:Fallback>
                <p:oleObj name="Equation" r:id="rId4" imgW="723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7657" y="4265492"/>
                        <a:ext cx="2452472" cy="731025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789145"/>
              </p:ext>
            </p:extLst>
          </p:nvPr>
        </p:nvGraphicFramePr>
        <p:xfrm>
          <a:off x="2995176" y="6079550"/>
          <a:ext cx="2798348" cy="834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12520" imgH="241200" progId="Equation.3">
                  <p:embed/>
                </p:oleObj>
              </mc:Choice>
              <mc:Fallback>
                <p:oleObj name="Equation" r:id="rId6" imgW="812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5176" y="6079550"/>
                        <a:ext cx="2798348" cy="834277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540459"/>
      </p:ext>
    </p:extLst>
  </p:cSld>
  <p:clrMapOvr>
    <a:masterClrMapping/>
  </p:clrMapOvr>
</p:sld>
</file>

<file path=ppt/theme/theme1.xml><?xml version="1.0" encoding="utf-8"?>
<a:theme xmlns:a="http://schemas.openxmlformats.org/drawingml/2006/main" name="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GFAY_Cus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noaa_fisheries_presentation_template_final</Template>
  <TotalTime>4284</TotalTime>
  <Words>1494</Words>
  <Application>Microsoft Macintosh PowerPoint</Application>
  <PresentationFormat>On-screen Show (4:3)</PresentationFormat>
  <Paragraphs>156</Paragraphs>
  <Slides>32</Slides>
  <Notes>8</Notes>
  <HiddenSlides>2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Arial Narrow</vt:lpstr>
      <vt:lpstr>Calibri</vt:lpstr>
      <vt:lpstr>Wingdings</vt:lpstr>
      <vt:lpstr>NOAA Divider Slides</vt:lpstr>
      <vt:lpstr>NOAA Title Options</vt:lpstr>
      <vt:lpstr>GFAY_Custom</vt:lpstr>
      <vt:lpstr>Equation</vt:lpstr>
      <vt:lpstr>Equation.DSMT4</vt:lpstr>
      <vt:lpstr>MAR 536: Biological Statistics II</vt:lpstr>
      <vt:lpstr>Today’s Outline</vt:lpstr>
      <vt:lpstr>Linear modeling review  LMs, GLMs, NLMs</vt:lpstr>
      <vt:lpstr>What are Fixed and Random Effects?</vt:lpstr>
      <vt:lpstr>Linear Mixed Effects Models</vt:lpstr>
      <vt:lpstr>Example 1: Streams   [lecture-13.Rmd] (sensu Pinherio and Bates, Chapter 1)</vt:lpstr>
      <vt:lpstr>Fitting linear models</vt:lpstr>
      <vt:lpstr>Fitting linear models</vt:lpstr>
      <vt:lpstr>Example 1: Streams mixed effects model</vt:lpstr>
      <vt:lpstr>Fitting linear mixed effects models</vt:lpstr>
      <vt:lpstr>Mixed Effects Modeling (some notes)</vt:lpstr>
      <vt:lpstr>Estimation of mixed effects models </vt:lpstr>
      <vt:lpstr>Estimating using R</vt:lpstr>
      <vt:lpstr>?lmer</vt:lpstr>
      <vt:lpstr>?lme</vt:lpstr>
      <vt:lpstr>lme() output</vt:lpstr>
      <vt:lpstr>lmer() output</vt:lpstr>
      <vt:lpstr>Fit of the model</vt:lpstr>
      <vt:lpstr>Inspecting residuals, etc.</vt:lpstr>
      <vt:lpstr>Model selection with both fixed and random effects (Zuur et al. 2009)</vt:lpstr>
      <vt:lpstr>Chapter 8:  RIKZ data, species richness Samples from 9 beaches </vt:lpstr>
      <vt:lpstr>RIKZ data, species richness residuals from linear model with single slope and intercept</vt:lpstr>
      <vt:lpstr>RIKZ data, species richness</vt:lpstr>
      <vt:lpstr>PowerPoint Presentation</vt:lpstr>
      <vt:lpstr>Example 3: Weight-length relationships</vt:lpstr>
      <vt:lpstr>Example 3: Weight-length relationships</vt:lpstr>
      <vt:lpstr>Model with unique intercepts is ‘best’.</vt:lpstr>
      <vt:lpstr>Model with unique intercepts is ‘best’.</vt:lpstr>
      <vt:lpstr>Tricks and Traps</vt:lpstr>
      <vt:lpstr>Extending the linear mixed model</vt:lpstr>
      <vt:lpstr>Fitting non-linear mixed effects models</vt:lpstr>
      <vt:lpstr>Recommended Reading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mar530:EBFM Lecture 1</dc:title>
  <dc:subject>Introduction, Course Mechanics, What is EBFM?</dc:subject>
  <dc:creator>Gavin Fay</dc:creator>
  <cp:keywords/>
  <dc:description/>
  <cp:lastModifiedBy>Gavin Fay</cp:lastModifiedBy>
  <cp:revision>402</cp:revision>
  <cp:lastPrinted>2018-03-26T19:26:50Z</cp:lastPrinted>
  <dcterms:created xsi:type="dcterms:W3CDTF">2014-06-04T00:44:42Z</dcterms:created>
  <dcterms:modified xsi:type="dcterms:W3CDTF">2023-03-14T13:21:07Z</dcterms:modified>
  <cp:category/>
</cp:coreProperties>
</file>