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6" r:id="rId2"/>
    <p:sldId id="270" r:id="rId3"/>
    <p:sldId id="257" r:id="rId4"/>
    <p:sldId id="259" r:id="rId5"/>
    <p:sldId id="331" r:id="rId6"/>
    <p:sldId id="348" r:id="rId7"/>
    <p:sldId id="258" r:id="rId8"/>
    <p:sldId id="263" r:id="rId9"/>
    <p:sldId id="330" r:id="rId10"/>
    <p:sldId id="271" r:id="rId11"/>
    <p:sldId id="264" r:id="rId12"/>
    <p:sldId id="260" r:id="rId13"/>
    <p:sldId id="328" r:id="rId14"/>
    <p:sldId id="347" r:id="rId15"/>
    <p:sldId id="279" r:id="rId16"/>
    <p:sldId id="266" r:id="rId17"/>
    <p:sldId id="265" r:id="rId18"/>
    <p:sldId id="332" r:id="rId19"/>
    <p:sldId id="334" r:id="rId20"/>
    <p:sldId id="335" r:id="rId21"/>
    <p:sldId id="340" r:id="rId22"/>
    <p:sldId id="342" r:id="rId23"/>
    <p:sldId id="343" r:id="rId24"/>
    <p:sldId id="339" r:id="rId25"/>
    <p:sldId id="345" r:id="rId26"/>
    <p:sldId id="344" r:id="rId27"/>
    <p:sldId id="346" r:id="rId28"/>
    <p:sldId id="327" r:id="rId29"/>
    <p:sldId id="283" r:id="rId30"/>
    <p:sldId id="284" r:id="rId31"/>
    <p:sldId id="341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99"/>
    <a:srgbClr val="A50021"/>
    <a:srgbClr val="CCFF99"/>
    <a:srgbClr val="FFCCCC"/>
    <a:srgbClr val="FF66CC"/>
    <a:srgbClr val="FF99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68"/>
    <p:restoredTop sz="94675"/>
  </p:normalViewPr>
  <p:slideViewPr>
    <p:cSldViewPr snapToGrid="0">
      <p:cViewPr varScale="1">
        <p:scale>
          <a:sx n="106" d="100"/>
          <a:sy n="106" d="100"/>
        </p:scale>
        <p:origin x="92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692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AA5A1DD-2686-4D45-9E02-164BF71C9D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9794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B6E7B0-392E-46BA-999E-B6C37B186506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2955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703F3A-AA61-4AEE-8A80-15CFA06C6B91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796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BE3B456-2657-4733-950A-53D992C7ED91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587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036CDF-6EEB-4CE8-A8CC-026F329576A2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953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9CB0E6-9205-47B9-98E2-633E482E9B75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985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050A99-85DC-46D7-AF9D-C5D3A4F7087F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79053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974067-9E53-4A61-8CDC-7F370A4ADC12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8292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DB36212-C947-465D-BE2E-5687599FBD12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5495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B230D7-2A62-4DF2-9425-8B88CC654030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119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6DBAC7-49CD-4BCC-884C-5F366F2F0C6E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6929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729B07-A6E0-4442-B9B9-B3B25866CDE0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247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BCC012-8E0C-4F0E-83D5-86BC02FA0024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59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F1727B7-7B33-47FB-B903-50CFCF01F9D0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958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703F3A-AA61-4AEE-8A80-15CFA06C6B91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697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2F4C89-6F33-4F44-B3D8-4394B83E3EBA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502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B3322D-32D5-4ECF-9479-1F384F6DE4CD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855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3991D-9917-42DA-B392-89A8B73411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0658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988D8-7A61-4BF4-AF9D-9AD22CC8C4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508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37FBE-0ADF-44DC-B8D4-9901B129D4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41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DF07A-A302-4C47-8DF1-2400FC248D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747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2E13C-9BCE-489A-885C-FDC5E4CEC3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722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0FB51-FFBD-4E87-BC97-5946D64702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912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424F4-A7E6-40C7-9D1D-3ACAACCAA1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64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026F0-7B69-4AA9-837F-60133B2A58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401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E412F-7DBC-4FC0-88CB-2A73498917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923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70A88-D2A0-4C31-AFC6-FF78BF4CB4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6102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B7D84-806F-4D9E-9E18-9F5039F9BC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12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872762C-284B-4B28-918A-879C3E5AF7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gavinfay.github.io/mar536-biolstats2-s23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hefaylab.github.io/lab-manual/03-code-of-conduct.html" TargetMode="External"/><Relationship Id="rId2" Type="http://schemas.openxmlformats.org/officeDocument/2006/relationships/hyperlink" Target="https://www.umassd.edu/studentaffairs/studenthandbook/academic-regulations-andprocedur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https://www.umassd.edu/media/umassdartmouth/smast/lab-pdf-files/SMAST-Code-of-%20Conduct-and-Diversity-Statement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03993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US" altLang="en-US" sz="4400" dirty="0">
                <a:solidFill>
                  <a:schemeClr val="tx1"/>
                </a:solidFill>
              </a:rPr>
              <a:t>Course Introduction </a:t>
            </a:r>
            <a:br>
              <a:rPr lang="en-US" altLang="en-US" sz="4400" dirty="0">
                <a:solidFill>
                  <a:schemeClr val="tx1"/>
                </a:solidFill>
              </a:rPr>
            </a:br>
            <a:r>
              <a:rPr lang="en-US" altLang="en-US" sz="4400" dirty="0">
                <a:solidFill>
                  <a:schemeClr val="tx1"/>
                </a:solidFill>
              </a:rPr>
              <a:t>&amp; Statistical Rethinking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9768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MAR 536 Biological Statistics II</a:t>
            </a:r>
          </a:p>
          <a:p>
            <a:pPr eaLnBrk="1" hangingPunct="1"/>
            <a:r>
              <a:rPr lang="en-US" altLang="en-US" sz="3200" dirty="0"/>
              <a:t>January 17 2023</a:t>
            </a:r>
          </a:p>
          <a:p>
            <a:pPr eaLnBrk="1" hangingPunct="1"/>
            <a:endParaRPr lang="en-US" altLang="en-US" sz="3200" dirty="0"/>
          </a:p>
          <a:p>
            <a:pPr eaLnBrk="1" hangingPunct="1"/>
            <a:endParaRPr lang="en-US" altLang="en-US" sz="3200" dirty="0"/>
          </a:p>
          <a:p>
            <a:pPr eaLnBrk="1" hangingPunct="1"/>
            <a:r>
              <a:rPr lang="en-US" altLang="en-US" sz="2800" dirty="0"/>
              <a:t>Instructor: Gavin Fay</a:t>
            </a:r>
          </a:p>
          <a:p>
            <a:pPr eaLnBrk="1" hangingPunct="1"/>
            <a:r>
              <a:rPr lang="en-US" altLang="en-US" sz="2800" dirty="0"/>
              <a:t>Teaching Assistant: Lucy McGinnis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A89124-D362-412F-A84E-430A9CB0FF9D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Evaluation Procedures 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707313" cy="5181600"/>
          </a:xfrm>
        </p:spPr>
        <p:txBody>
          <a:bodyPr/>
          <a:lstStyle/>
          <a:p>
            <a:pPr eaLnBrk="1" hangingPunct="1"/>
            <a:r>
              <a:rPr lang="en-US" altLang="en-US" dirty="0"/>
              <a:t>Research project (55%)</a:t>
            </a:r>
          </a:p>
          <a:p>
            <a:pPr lvl="1" eaLnBrk="1" hangingPunct="1"/>
            <a:r>
              <a:rPr lang="en-US" altLang="en-US" dirty="0"/>
              <a:t>Topic idea (1%)</a:t>
            </a:r>
          </a:p>
          <a:p>
            <a:pPr lvl="1" eaLnBrk="1" hangingPunct="1"/>
            <a:r>
              <a:rPr lang="en-US" altLang="en-US" dirty="0"/>
              <a:t>Project description (4%)</a:t>
            </a:r>
          </a:p>
          <a:p>
            <a:pPr lvl="1" eaLnBrk="1" hangingPunct="1"/>
            <a:r>
              <a:rPr lang="en-US" altLang="en-US" dirty="0"/>
              <a:t>Data exploration report (10%)</a:t>
            </a:r>
          </a:p>
          <a:p>
            <a:pPr lvl="1" eaLnBrk="1" hangingPunct="1"/>
            <a:r>
              <a:rPr lang="en-US" altLang="en-US" dirty="0"/>
              <a:t>Presentation (20%)</a:t>
            </a:r>
          </a:p>
          <a:p>
            <a:pPr lvl="1" eaLnBrk="1" hangingPunct="1"/>
            <a:r>
              <a:rPr lang="en-US" altLang="en-US" dirty="0"/>
              <a:t>Project report (20%)</a:t>
            </a:r>
          </a:p>
          <a:p>
            <a:pPr eaLnBrk="1" hangingPunct="1"/>
            <a:r>
              <a:rPr lang="en-US" altLang="en-US" dirty="0"/>
              <a:t>Mid-term exam (20%)</a:t>
            </a:r>
          </a:p>
          <a:p>
            <a:pPr eaLnBrk="1" hangingPunct="1"/>
            <a:r>
              <a:rPr lang="en-US" altLang="en-US" dirty="0"/>
              <a:t>Participation in discussion (5%)</a:t>
            </a:r>
          </a:p>
          <a:p>
            <a:pPr eaLnBrk="1" hangingPunct="1"/>
            <a:r>
              <a:rPr lang="en-US" altLang="en-US" dirty="0"/>
              <a:t>Computer lab exercises (20%)</a:t>
            </a:r>
          </a:p>
          <a:p>
            <a:pPr lvl="1"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3B35AA-13CC-4DD2-A067-8C3E694CE26D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chemeClr val="tx1"/>
                </a:solidFill>
              </a:rPr>
              <a:t>Content of Project </a:t>
            </a:r>
            <a:br>
              <a:rPr lang="en-US" altLang="en-US" sz="3600" dirty="0">
                <a:solidFill>
                  <a:schemeClr val="tx1"/>
                </a:solidFill>
              </a:rPr>
            </a:br>
            <a:r>
              <a:rPr lang="en-US" altLang="en-US" sz="2800" dirty="0">
                <a:solidFill>
                  <a:schemeClr val="tx1"/>
                </a:solidFill>
              </a:rPr>
              <a:t>(</a:t>
            </a:r>
            <a:r>
              <a:rPr lang="en-US" altLang="en-US" sz="2800" dirty="0" err="1">
                <a:solidFill>
                  <a:schemeClr val="tx1"/>
                </a:solidFill>
              </a:rPr>
              <a:t>Zuur</a:t>
            </a:r>
            <a:r>
              <a:rPr lang="en-US" altLang="en-US" sz="2800" dirty="0">
                <a:solidFill>
                  <a:schemeClr val="tx1"/>
                </a:solidFill>
              </a:rPr>
              <a:t> et al. 2007 page viii)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2578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dirty="0"/>
              <a:t>Problem Statement: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dirty="0"/>
              <a:t>These are my questions: …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dirty="0"/>
              <a:t>This is my statistical approach: …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dirty="0"/>
              <a:t>Presentation &amp; Report: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dirty="0"/>
              <a:t>Here is the method(s) that I employed…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dirty="0"/>
              <a:t>Here’s proof that I did it all correctly (model validation): …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dirty="0"/>
              <a:t>This is what the data show: …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dirty="0"/>
              <a:t>Here is the ecological interpretation: 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46E66C-65F8-4144-89ED-8D32D3733145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Mid-Term Exam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Take home examination on statistical concepts and ‘literacy’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Covering lecture and lab topics through Feb 28 (Principal Component Analysis)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Class/Lab Schedule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Lectures: Tuesday/Thursday 10:30-11:30</a:t>
            </a:r>
          </a:p>
          <a:p>
            <a:pPr eaLnBrk="1" hangingPunct="1"/>
            <a:r>
              <a:rPr lang="en-US" altLang="en-US" dirty="0"/>
              <a:t>R Labs: Wednesday 10:30-12:00</a:t>
            </a:r>
          </a:p>
          <a:p>
            <a:pPr eaLnBrk="1" hangingPunct="1"/>
            <a:r>
              <a:rPr lang="en-US" altLang="en-US" dirty="0"/>
              <a:t>Student hours:</a:t>
            </a:r>
          </a:p>
          <a:p>
            <a:pPr lvl="1" eaLnBrk="1" hangingPunct="1"/>
            <a:r>
              <a:rPr lang="en-US" altLang="en-US" dirty="0"/>
              <a:t>GF: (Zoom via Office Bookings)</a:t>
            </a:r>
          </a:p>
          <a:p>
            <a:pPr eaLnBrk="1" hangingPunct="1"/>
            <a:r>
              <a:rPr lang="en-US" altLang="en-US" dirty="0"/>
              <a:t>Recordings via Zoom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2765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2765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276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F18F4E-3D3B-4FB4-AC15-CE05E4713076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A89124-D362-412F-A84E-430A9CB0FF9D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Course Materials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707313" cy="5181600"/>
          </a:xfrm>
        </p:spPr>
        <p:txBody>
          <a:bodyPr/>
          <a:lstStyle/>
          <a:p>
            <a:pPr eaLnBrk="1" hangingPunct="1"/>
            <a:r>
              <a:rPr lang="en-US" altLang="en-US" dirty="0"/>
              <a:t>Distributed via course website</a:t>
            </a:r>
          </a:p>
          <a:p>
            <a:pPr eaLnBrk="1" hangingPunct="1"/>
            <a:r>
              <a:rPr lang="en-US" altLang="en-US" sz="2800" dirty="0">
                <a:hlinkClick r:id="rId3"/>
              </a:rPr>
              <a:t>gavinfay.github.io/mar536-biolstats2-s23</a:t>
            </a:r>
            <a:endParaRPr lang="en-US" altLang="en-US" sz="2800" dirty="0"/>
          </a:p>
          <a:p>
            <a:pPr eaLnBrk="1" hangingPunct="1"/>
            <a:r>
              <a:rPr lang="en-US" altLang="en-US" dirty="0"/>
              <a:t>Class </a:t>
            </a:r>
            <a:r>
              <a:rPr lang="en-US" altLang="en-US" dirty="0" err="1"/>
              <a:t>GoogleDoc</a:t>
            </a:r>
            <a:r>
              <a:rPr lang="en-US" altLang="en-US" dirty="0"/>
              <a:t> for shared notes, sharing links, resources, tips, etc.</a:t>
            </a:r>
          </a:p>
          <a:p>
            <a:pPr eaLnBrk="1" hangingPunct="1"/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  <a:p>
            <a:pPr eaLnBrk="1" hangingPunct="1"/>
            <a:r>
              <a:rPr lang="en-US" altLang="en-US" dirty="0" err="1"/>
              <a:t>myCourses</a:t>
            </a:r>
            <a:endParaRPr lang="en-US" alt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8E39F86-636E-B967-2798-CE0EB88EE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1908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Assignment submission</a:t>
            </a:r>
          </a:p>
        </p:txBody>
      </p:sp>
    </p:spTree>
    <p:extLst>
      <p:ext uri="{BB962C8B-B14F-4D97-AF65-F5344CB8AC3E}">
        <p14:creationId xmlns:p14="http://schemas.microsoft.com/office/powerpoint/2010/main" val="1329817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3072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80B3E6-8BDC-47B0-A02C-F93C68A97957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072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www.highstat.com/book1.htm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19" y="174660"/>
            <a:ext cx="8707055" cy="1193560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1EFA75-07C6-4A3B-AE6E-B125B392F0D1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pic>
        <p:nvPicPr>
          <p:cNvPr id="3277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37" b="1706"/>
          <a:stretch>
            <a:fillRect/>
          </a:stretch>
        </p:blipFill>
        <p:spPr bwMode="auto">
          <a:xfrm>
            <a:off x="7467600" y="990600"/>
            <a:ext cx="1676400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tx1"/>
                </a:solidFill>
              </a:rPr>
              <a:t>Data Management &amp; Software </a:t>
            </a:r>
          </a:p>
        </p:txBody>
      </p:sp>
      <p:sp>
        <p:nvSpPr>
          <p:cNvPr id="327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1050534"/>
            <a:ext cx="8794679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u="sng" dirty="0"/>
              <a:t>Statistical software</a:t>
            </a:r>
            <a:r>
              <a:rPr lang="en-US" altLang="en-US" sz="2800" dirty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Choice of software is largely unimportant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… but they may have different default </a:t>
            </a:r>
            <a:br>
              <a:rPr lang="en-US" altLang="en-US" sz="2400" dirty="0"/>
            </a:br>
            <a:r>
              <a:rPr lang="en-US" altLang="en-US" sz="2400" dirty="0"/>
              <a:t>settings or algorithms and give results.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You can use whatever software you </a:t>
            </a:r>
            <a:br>
              <a:rPr lang="en-US" altLang="en-US" sz="2400" dirty="0"/>
            </a:br>
            <a:r>
              <a:rPr lang="en-US" altLang="en-US" sz="2400" dirty="0"/>
              <a:t>choose for this class (DIY technical support).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However, because we need to teach SOMETHING, we will use R.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solidFill>
                  <a:srgbClr val="A50021"/>
                </a:solidFill>
              </a:rPr>
              <a:t>Your </a:t>
            </a:r>
            <a:r>
              <a:rPr lang="en-US" altLang="en-US" sz="2800" u="sng" dirty="0">
                <a:solidFill>
                  <a:srgbClr val="A50021"/>
                </a:solidFill>
              </a:rPr>
              <a:t>data</a:t>
            </a:r>
            <a:r>
              <a:rPr lang="en-US" altLang="en-US" sz="2800" dirty="0">
                <a:solidFill>
                  <a:srgbClr val="A50021"/>
                </a:solidFill>
              </a:rPr>
              <a:t> are priceless</a:t>
            </a:r>
            <a:r>
              <a:rPr lang="en-US" altLang="en-US" sz="2800" dirty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Expensive to collect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Loss or corruption of data can be a disaster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Statistics courses have traditionally focused on experimental design, representative sampling and analytical approaches.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Workflow &amp; data management, recording, entry, audit, storage and ‘collation’ have been relegated.</a:t>
            </a:r>
          </a:p>
        </p:txBody>
      </p:sp>
      <p:pic>
        <p:nvPicPr>
          <p:cNvPr id="327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93775"/>
            <a:ext cx="838200" cy="638175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676400"/>
            <a:ext cx="68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676400"/>
            <a:ext cx="11811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80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438400"/>
            <a:ext cx="2133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24EEF6-3549-4732-AD12-EEC7E2F1BEAF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Database Design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Spreadsheets are convenient for small data sets but are inefficient and problematic for larger, more complicated databases (e.g., loss of data, lack of repeatability).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Relational databases (SQL) support: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Consistent, quick and accurate data entry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Quality control (valid range, cross-checking)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Efficient, secure data storage (relational, linked, indexed, backups)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Supports repeatable, complex data queries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Documented ‘metadata’ (table descriptions, variable definitions, code keys)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Reproducibility of Workflow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249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There should be a clear, transparent, </a:t>
            </a:r>
            <a:r>
              <a:rPr lang="en-US" b="1" i="1" dirty="0"/>
              <a:t>repeatable</a:t>
            </a:r>
            <a:r>
              <a:rPr lang="en-US" dirty="0"/>
              <a:t> path from your data, your analyses of those data, and your results and interpretation.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Trevor Branch rule:</a:t>
            </a:r>
          </a:p>
          <a:p>
            <a:pPr marL="0" indent="0">
              <a:buNone/>
            </a:pPr>
            <a:r>
              <a:rPr lang="en-US" i="1" dirty="0"/>
              <a:t>“Every analysis you do on a dataset will have to be redone 10–15 times before publication. Plan accordingly.”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DF07A-A302-4C47-8DF1-2400FC248D0C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79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trike="sngStrike" dirty="0">
                <a:solidFill>
                  <a:schemeClr val="tx1"/>
                </a:solidFill>
              </a:rPr>
              <a:t>Best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Good Enough</a:t>
            </a:r>
            <a:r>
              <a:rPr lang="en-US" dirty="0">
                <a:solidFill>
                  <a:schemeClr val="tx1"/>
                </a:solidFill>
              </a:rPr>
              <a:t>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1909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Wilson G, </a:t>
            </a:r>
            <a:r>
              <a:rPr lang="en-US" sz="1400" dirty="0" err="1"/>
              <a:t>Aruliah</a:t>
            </a:r>
            <a:r>
              <a:rPr lang="en-US" sz="1400" dirty="0"/>
              <a:t> DA, Brown CT, </a:t>
            </a:r>
            <a:r>
              <a:rPr lang="en-US" sz="1400" dirty="0" err="1"/>
              <a:t>Chue</a:t>
            </a:r>
            <a:r>
              <a:rPr lang="en-US" sz="1400" dirty="0"/>
              <a:t> Hong NP, Davis M, et al. (2014) Best Practices for Scientific Computing. </a:t>
            </a:r>
            <a:r>
              <a:rPr lang="en-US" sz="1400" dirty="0" err="1"/>
              <a:t>PLoS</a:t>
            </a:r>
            <a:r>
              <a:rPr lang="en-US" sz="1400" dirty="0"/>
              <a:t> </a:t>
            </a:r>
            <a:r>
              <a:rPr lang="en-US" sz="1400" dirty="0" err="1"/>
              <a:t>Biol</a:t>
            </a:r>
            <a:r>
              <a:rPr lang="en-US" sz="1400" dirty="0"/>
              <a:t> 12(1): e1001745. doi:10.1371/journal.pbio.1001745</a:t>
            </a:r>
          </a:p>
          <a:p>
            <a:r>
              <a:rPr lang="en-US" sz="1400" dirty="0"/>
              <a:t>Wilson G, Bryan J, Cranston K, </a:t>
            </a:r>
            <a:r>
              <a:rPr lang="en-US" sz="1400" dirty="0" err="1"/>
              <a:t>Kitzes</a:t>
            </a:r>
            <a:r>
              <a:rPr lang="en-US" sz="1400" dirty="0"/>
              <a:t> J, </a:t>
            </a:r>
            <a:r>
              <a:rPr lang="en-US" sz="1400" dirty="0" err="1"/>
              <a:t>Nederbragt</a:t>
            </a:r>
            <a:r>
              <a:rPr lang="en-US" sz="1400" dirty="0"/>
              <a:t> L, Teal TK (2017) Good enough practices in scientific Computing. </a:t>
            </a:r>
            <a:r>
              <a:rPr lang="en-US" sz="1400" dirty="0" err="1"/>
              <a:t>PLoS</a:t>
            </a:r>
            <a:r>
              <a:rPr lang="en-US" sz="1400" dirty="0"/>
              <a:t> </a:t>
            </a:r>
            <a:r>
              <a:rPr lang="en-US" sz="1400" dirty="0" err="1"/>
              <a:t>Comput</a:t>
            </a:r>
            <a:r>
              <a:rPr lang="en-US" sz="1400" dirty="0"/>
              <a:t> </a:t>
            </a:r>
            <a:r>
              <a:rPr lang="en-US" sz="1400" dirty="0" err="1"/>
              <a:t>Biol</a:t>
            </a:r>
            <a:r>
              <a:rPr lang="en-US" sz="1400" dirty="0"/>
              <a:t> 13(6): e1005510. https://doi.org/10.1371/journal.pcbi.1005510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DF07A-A302-4C47-8DF1-2400FC248D0C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9164"/>
            <a:ext cx="6421348" cy="2469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5941" y="2452716"/>
            <a:ext cx="6102850" cy="261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47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02A0C9-8097-48E4-BDFE-187437A9ACD2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Overview Lecture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763000" cy="5257800"/>
          </a:xfrm>
        </p:spPr>
        <p:txBody>
          <a:bodyPr/>
          <a:lstStyle/>
          <a:p>
            <a:pPr eaLnBrk="1" hangingPunct="1"/>
            <a:r>
              <a:rPr lang="en-US" altLang="en-US" dirty="0"/>
              <a:t>Course Description (syllabus)</a:t>
            </a:r>
          </a:p>
          <a:p>
            <a:pPr lvl="1" eaLnBrk="1" hangingPunct="1"/>
            <a:r>
              <a:rPr lang="en-US" altLang="en-US" dirty="0"/>
              <a:t>Objectives</a:t>
            </a:r>
          </a:p>
          <a:p>
            <a:pPr eaLnBrk="1" hangingPunct="1"/>
            <a:r>
              <a:rPr lang="en-US" altLang="en-US" dirty="0"/>
              <a:t>Introductions, Community Guidelines</a:t>
            </a:r>
          </a:p>
          <a:p>
            <a:pPr eaLnBrk="1" hangingPunct="1"/>
            <a:r>
              <a:rPr lang="en-US" altLang="en-US" dirty="0"/>
              <a:t>Course Description (syllabus)</a:t>
            </a:r>
          </a:p>
          <a:p>
            <a:pPr lvl="1" eaLnBrk="1" hangingPunct="1"/>
            <a:r>
              <a:rPr lang="en-US" altLang="en-US" dirty="0"/>
              <a:t>Course Text</a:t>
            </a:r>
          </a:p>
          <a:p>
            <a:pPr lvl="1" eaLnBrk="1" hangingPunct="1"/>
            <a:r>
              <a:rPr lang="en-US" altLang="en-US" dirty="0"/>
              <a:t>Evaluation Procedures</a:t>
            </a:r>
          </a:p>
          <a:p>
            <a:pPr lvl="1" eaLnBrk="1" hangingPunct="1"/>
            <a:r>
              <a:rPr lang="en-US" altLang="en-US" dirty="0"/>
              <a:t>Schedule</a:t>
            </a:r>
          </a:p>
          <a:p>
            <a:pPr eaLnBrk="1" hangingPunct="1"/>
            <a:r>
              <a:rPr lang="en-US" altLang="en-US" dirty="0"/>
              <a:t>Chapter 2. Data Management &amp; Software</a:t>
            </a:r>
          </a:p>
          <a:p>
            <a:pPr eaLnBrk="1" hangingPunct="1"/>
            <a:r>
              <a:rPr lang="en-US" altLang="en-US" dirty="0"/>
              <a:t>Statistical Rethinking</a:t>
            </a:r>
          </a:p>
          <a:p>
            <a:pPr eaLnBrk="1" hangingPunct="1"/>
            <a:r>
              <a:rPr lang="en-US" altLang="en-US" dirty="0"/>
              <a:t>Overview of Methods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trike="sngStrike" dirty="0">
                <a:solidFill>
                  <a:schemeClr val="tx1"/>
                </a:solidFill>
              </a:rPr>
              <a:t>Best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Good Enough</a:t>
            </a:r>
            <a:r>
              <a:rPr lang="en-US" dirty="0">
                <a:solidFill>
                  <a:schemeClr val="tx1"/>
                </a:solidFill>
              </a:rPr>
              <a:t>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1909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Wilson G, Bryan J, Cranston K, </a:t>
            </a:r>
            <a:r>
              <a:rPr lang="en-US" sz="1400" dirty="0" err="1"/>
              <a:t>Kitzes</a:t>
            </a:r>
            <a:r>
              <a:rPr lang="en-US" sz="1400" dirty="0"/>
              <a:t> J, </a:t>
            </a:r>
            <a:r>
              <a:rPr lang="en-US" sz="1400" dirty="0" err="1"/>
              <a:t>Nederbragt</a:t>
            </a:r>
            <a:r>
              <a:rPr lang="en-US" sz="1400" dirty="0"/>
              <a:t> L, Teal TK (2017) Good enough practices in scientific Computing. </a:t>
            </a:r>
            <a:r>
              <a:rPr lang="en-US" sz="1400" dirty="0" err="1"/>
              <a:t>PLoS</a:t>
            </a:r>
            <a:r>
              <a:rPr lang="en-US" sz="1400" dirty="0"/>
              <a:t> </a:t>
            </a:r>
            <a:r>
              <a:rPr lang="en-US" sz="1400" dirty="0" err="1"/>
              <a:t>Comput</a:t>
            </a:r>
            <a:r>
              <a:rPr lang="en-US" sz="1400" dirty="0"/>
              <a:t> </a:t>
            </a:r>
            <a:r>
              <a:rPr lang="en-US" sz="1400" dirty="0" err="1"/>
              <a:t>Biol</a:t>
            </a:r>
            <a:r>
              <a:rPr lang="en-US" sz="1400" dirty="0"/>
              <a:t> 13(6): e1005510. https://doi.org/10.1371/journal.pcbi.1005510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DF07A-A302-4C47-8DF1-2400FC248D0C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20" y="1600199"/>
            <a:ext cx="7583760" cy="333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67266-3364-F744-9667-FA467960E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A82A4-B846-F34B-A02D-51DBB63F6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“If you don’t understand how the golem processes information, then you can’t interpret the golem’s output”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McElreath</a:t>
            </a:r>
            <a:r>
              <a:rPr lang="en-US" dirty="0"/>
              <a:t> 2020, Chap 1.2)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D4B9E-5348-A943-904A-201334969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AAEDC-C398-254E-9530-A82FEBB93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7C2D5-DCDA-D34A-8BCA-244AF45B0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DF07A-A302-4C47-8DF1-2400FC248D0C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562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C858C-D4CF-2F4D-BD49-1D6B7BE325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160670"/>
            <a:ext cx="8506327" cy="476250"/>
          </a:xfrm>
        </p:spPr>
        <p:txBody>
          <a:bodyPr/>
          <a:lstStyle/>
          <a:p>
            <a:pPr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Moving beyond test recipes where goal is ‘choose correct test’, to an understanding about how tests are related, and what the goal of the analyses are.</a:t>
            </a:r>
            <a:endParaRPr lang="en-US" altLang="en-US" sz="1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B55E1-134B-FC44-9FA4-184BBE0C7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DF07A-A302-4C47-8DF1-2400FC248D0C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E6DEFE-D8C3-E142-82AE-06331C12D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012" y="0"/>
            <a:ext cx="7301976" cy="61013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FDE9AE-6431-B141-AA7A-C6D1579DF1BC}"/>
              </a:ext>
            </a:extLst>
          </p:cNvPr>
          <p:cNvSpPr txBox="1"/>
          <p:nvPr/>
        </p:nvSpPr>
        <p:spPr>
          <a:xfrm>
            <a:off x="6581270" y="0"/>
            <a:ext cx="2610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McElreath</a:t>
            </a:r>
            <a:r>
              <a:rPr lang="en-US" dirty="0"/>
              <a:t> 2020, Fig 1.1</a:t>
            </a:r>
          </a:p>
        </p:txBody>
      </p:sp>
    </p:spTree>
    <p:extLst>
      <p:ext uri="{BB962C8B-B14F-4D97-AF65-F5344CB8AC3E}">
        <p14:creationId xmlns:p14="http://schemas.microsoft.com/office/powerpoint/2010/main" val="574253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5B8007-3BE2-A84D-8A45-EA5801379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“There is only one test”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827491-8FDA-5141-8251-43981DC11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481763"/>
            <a:ext cx="8229600" cy="1720516"/>
          </a:xfrm>
        </p:spPr>
        <p:txBody>
          <a:bodyPr/>
          <a:lstStyle/>
          <a:p>
            <a:r>
              <a:rPr lang="en-US" sz="2800" dirty="0"/>
              <a:t>All statistical tests ask the same question:</a:t>
            </a:r>
          </a:p>
          <a:p>
            <a:pPr marL="0" indent="0">
              <a:buNone/>
            </a:pPr>
            <a:r>
              <a:rPr lang="en-US" sz="2400" dirty="0"/>
              <a:t>	"Is the apparent effect real, or is it due to chance?"</a:t>
            </a:r>
          </a:p>
          <a:p>
            <a:r>
              <a:rPr lang="en-US" sz="2800" dirty="0"/>
              <a:t>Differences lie in the assumptions &amp; simplifying approximations to compute p-values efficiently.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17DD29-A5C5-D94E-BF70-1B909A3F9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0183A0-20CB-9542-97EE-1ADECEF24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D3BDB-F06F-2941-BA6B-4827E10FF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E412F-7DBC-4FC0-88CB-2A7349891796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pic>
        <p:nvPicPr>
          <p:cNvPr id="95234" name="Picture 2">
            <a:extLst>
              <a:ext uri="{FF2B5EF4-FFF2-40B4-BE49-F238E27FC236}">
                <a16:creationId xmlns:a16="http://schemas.microsoft.com/office/drawing/2014/main" id="{B6ED5FDA-422E-2E42-A75A-9C279CFAD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06" y="1022685"/>
            <a:ext cx="7546388" cy="334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AA12603-96FE-C742-A535-12EE2AD5BCEC}"/>
              </a:ext>
            </a:extLst>
          </p:cNvPr>
          <p:cNvSpPr/>
          <p:nvPr/>
        </p:nvSpPr>
        <p:spPr>
          <a:xfrm>
            <a:off x="1888957" y="6435209"/>
            <a:ext cx="71106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allendowney.blogspot.com</a:t>
            </a:r>
            <a:r>
              <a:rPr lang="en-US" dirty="0"/>
              <a:t>/2011/05/there-is-only-one-</a:t>
            </a:r>
            <a:r>
              <a:rPr lang="en-US" dirty="0" err="1"/>
              <a:t>test.html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428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793F355-8146-9944-BDA5-F72024E84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Statistical Rethinking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AFCE08-6245-0449-8255-64F8646C8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2999"/>
            <a:ext cx="8229600" cy="5558589"/>
          </a:xfrm>
        </p:spPr>
        <p:txBody>
          <a:bodyPr/>
          <a:lstStyle/>
          <a:p>
            <a:r>
              <a:rPr lang="en-US" sz="2900" dirty="0"/>
              <a:t>Going beyond ‘significant’ effects &amp; recipes, develop statistical literacy</a:t>
            </a:r>
          </a:p>
          <a:p>
            <a:endParaRPr lang="en-US" sz="2900" dirty="0"/>
          </a:p>
          <a:p>
            <a:r>
              <a:rPr lang="en-US" sz="2900" dirty="0"/>
              <a:t>Specify hypotheses for explanations of data- construct models to test these.</a:t>
            </a:r>
          </a:p>
          <a:p>
            <a:r>
              <a:rPr lang="en-US" sz="2900" dirty="0"/>
              <a:t>Evaluate support in data for these models</a:t>
            </a:r>
          </a:p>
          <a:p>
            <a:r>
              <a:rPr lang="en-US" sz="2900" dirty="0"/>
              <a:t>Compare strength of evidence for alternative models</a:t>
            </a:r>
          </a:p>
          <a:p>
            <a:r>
              <a:rPr lang="en-US" sz="2900" dirty="0"/>
              <a:t>Make predictions based on statistical inference</a:t>
            </a:r>
          </a:p>
          <a:p>
            <a:r>
              <a:rPr lang="en-US" sz="2900" dirty="0"/>
              <a:t>Compute uncertainty associated with inference and predictions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D81951-B424-5E46-A4CA-7DFC5EFE0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E42488-0379-3245-B780-A040569AA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0E3EC8-5795-CA42-908B-9FF9DABD9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026F0-7B69-4AA9-837F-60133B2A58C2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8718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EE5D4CE-0B4E-4240-9AE8-EEC3A71F4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General approach for this class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F3A99-24BE-B14F-AAAB-3D0687321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73BFD-5BE0-D348-B532-6CD12E14E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9C681-1782-B94D-A59C-2FE77A31B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DF07A-A302-4C47-8DF1-2400FC248D0C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8970FB-ECF6-DC40-B091-3B1514637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35" y="1777999"/>
            <a:ext cx="8468730" cy="38360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3D2DD5-E69B-8140-8B9C-FB2F96B786DF}"/>
              </a:ext>
            </a:extLst>
          </p:cNvPr>
          <p:cNvSpPr txBox="1"/>
          <p:nvPr/>
        </p:nvSpPr>
        <p:spPr>
          <a:xfrm>
            <a:off x="6930189" y="6381750"/>
            <a:ext cx="3224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Ismay</a:t>
            </a:r>
            <a:r>
              <a:rPr lang="en-US" dirty="0"/>
              <a:t> &amp; Kim 2019</a:t>
            </a:r>
          </a:p>
        </p:txBody>
      </p:sp>
    </p:spTree>
    <p:extLst>
      <p:ext uri="{BB962C8B-B14F-4D97-AF65-F5344CB8AC3E}">
        <p14:creationId xmlns:p14="http://schemas.microsoft.com/office/powerpoint/2010/main" val="7844894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850CD-F9C2-5E44-96B8-1A9B61AE9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Group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A5EF3-7877-B940-8FF4-7026B2958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46948"/>
            <a:ext cx="8229600" cy="3753852"/>
          </a:xfrm>
        </p:spPr>
        <p:txBody>
          <a:bodyPr/>
          <a:lstStyle/>
          <a:p>
            <a:r>
              <a:rPr lang="en-US" dirty="0"/>
              <a:t>non-profit in Sweden that promotes sustainable global development and achievement of UN Millennium Development Goals by increased use &amp; understanding of statistics about social, economic and environmental development.</a:t>
            </a:r>
          </a:p>
          <a:p>
            <a:r>
              <a:rPr lang="en-US" dirty="0"/>
              <a:t>Hans </a:t>
            </a:r>
            <a:r>
              <a:rPr lang="en-US" dirty="0" err="1"/>
              <a:t>Rosling</a:t>
            </a:r>
            <a:r>
              <a:rPr lang="en-US" dirty="0"/>
              <a:t> (check out </a:t>
            </a:r>
            <a:r>
              <a:rPr lang="en-US" dirty="0" err="1"/>
              <a:t>yt</a:t>
            </a:r>
            <a:r>
              <a:rPr lang="en-US" dirty="0"/>
              <a:t> videos)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5E474-6C81-0246-A054-D8447A423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DF07A-A302-4C47-8DF1-2400FC248D0C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CF2E51-E4AB-4543-A9ED-C6B5BFB8E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8153400" cy="1346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078468-DA67-8740-94C3-87831B00ED6A}"/>
              </a:ext>
            </a:extLst>
          </p:cNvPr>
          <p:cNvSpPr txBox="1"/>
          <p:nvPr/>
        </p:nvSpPr>
        <p:spPr>
          <a:xfrm>
            <a:off x="7411453" y="6400799"/>
            <a:ext cx="2803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gapminder.org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664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850CD-F9C2-5E44-96B8-1A9B61AE9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Group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A5EF3-7877-B940-8FF4-7026B2958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42410"/>
            <a:ext cx="8229600" cy="3753852"/>
          </a:xfrm>
        </p:spPr>
        <p:txBody>
          <a:bodyPr/>
          <a:lstStyle/>
          <a:p>
            <a:r>
              <a:rPr lang="en-US" sz="2800" dirty="0"/>
              <a:t>‘</a:t>
            </a:r>
            <a:r>
              <a:rPr lang="en-US" sz="2800" dirty="0" err="1"/>
              <a:t>gapminder.xlsx</a:t>
            </a:r>
            <a:r>
              <a:rPr lang="en-US" sz="2800" dirty="0"/>
              <a:t>’ summarizes data on life expectancy &amp; GDP for 142 countries.</a:t>
            </a:r>
          </a:p>
          <a:p>
            <a:r>
              <a:rPr lang="en-US" sz="2800" dirty="0"/>
              <a:t>What are some questions you might ask about these data?</a:t>
            </a:r>
          </a:p>
          <a:p>
            <a:r>
              <a:rPr lang="en-US" sz="2800" dirty="0"/>
              <a:t>What are some inferences you might want to make?</a:t>
            </a:r>
          </a:p>
          <a:p>
            <a:r>
              <a:rPr lang="en-US" sz="2800" dirty="0"/>
              <a:t>What might you want to compare? How might you visualize? What assumptions might you need to make?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0F7BC-25BF-5547-B954-30114F95C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94DA8-890B-484F-B0EB-05FB7A768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5E474-6C81-0246-A054-D8447A423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DF07A-A302-4C47-8DF1-2400FC248D0C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CF2E51-E4AB-4543-A9ED-C6B5BFB8E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50493"/>
            <a:ext cx="8153400" cy="1346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078468-DA67-8740-94C3-87831B00ED6A}"/>
              </a:ext>
            </a:extLst>
          </p:cNvPr>
          <p:cNvSpPr txBox="1"/>
          <p:nvPr/>
        </p:nvSpPr>
        <p:spPr>
          <a:xfrm>
            <a:off x="7435517" y="6460959"/>
            <a:ext cx="2803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gapminder.org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376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Schedule</a:t>
            </a:r>
          </a:p>
        </p:txBody>
      </p:sp>
      <p:sp>
        <p:nvSpPr>
          <p:cNvPr id="110595" name="Content Placeholder 2"/>
          <p:cNvSpPr>
            <a:spLocks noGrp="1"/>
          </p:cNvSpPr>
          <p:nvPr>
            <p:ph idx="1"/>
          </p:nvPr>
        </p:nvSpPr>
        <p:spPr>
          <a:xfrm>
            <a:off x="0" y="5062538"/>
            <a:ext cx="9144000" cy="1338262"/>
          </a:xfrm>
        </p:spPr>
        <p:txBody>
          <a:bodyPr/>
          <a:lstStyle/>
          <a:p>
            <a:pPr eaLnBrk="1" hangingPunct="1"/>
            <a:r>
              <a:rPr lang="en-US" altLang="en-US" dirty="0"/>
              <a:t>Wednesday Lab – Introduction to R &amp; R Studio</a:t>
            </a:r>
          </a:p>
          <a:p>
            <a:pPr eaLnBrk="1" hangingPunct="1"/>
            <a:r>
              <a:rPr lang="en-US" altLang="en-US" dirty="0"/>
              <a:t>Thursday Lecture – Probability Review</a:t>
            </a:r>
          </a:p>
        </p:txBody>
      </p:sp>
      <p:sp>
        <p:nvSpPr>
          <p:cNvPr id="11059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11059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1105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40A332-AA9B-48EA-988B-46674F526FB5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7709B2F-83D5-BD46-AF87-708149682D9A}"/>
              </a:ext>
            </a:extLst>
          </p:cNvPr>
          <p:cNvSpPr txBox="1">
            <a:spLocks/>
          </p:cNvSpPr>
          <p:nvPr/>
        </p:nvSpPr>
        <p:spPr bwMode="auto">
          <a:xfrm>
            <a:off x="0" y="257175"/>
            <a:ext cx="9144000" cy="717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dirty="0"/>
              <a:t>Coming next….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FBC1C7-4CAF-0067-5FA0-7B5B2EBAE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1" y="1838669"/>
            <a:ext cx="9285708" cy="206578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3891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Exploration</a:t>
            </a:r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E0B91B-D944-4DAD-AB16-FA54CD8D808D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Overview of Bivariate Methods</a:t>
            </a:r>
          </a:p>
        </p:txBody>
      </p:sp>
      <p:sp>
        <p:nvSpPr>
          <p:cNvPr id="38918" name="AutoShape 3"/>
          <p:cNvSpPr>
            <a:spLocks noChangeArrowheads="1"/>
          </p:cNvSpPr>
          <p:nvPr/>
        </p:nvSpPr>
        <p:spPr bwMode="auto">
          <a:xfrm>
            <a:off x="3924300" y="1981200"/>
            <a:ext cx="12954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Data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Exploration</a:t>
            </a:r>
          </a:p>
        </p:txBody>
      </p:sp>
      <p:sp>
        <p:nvSpPr>
          <p:cNvPr id="38919" name="AutoShape 4"/>
          <p:cNvSpPr>
            <a:spLocks noChangeArrowheads="1"/>
          </p:cNvSpPr>
          <p:nvPr/>
        </p:nvSpPr>
        <p:spPr bwMode="auto">
          <a:xfrm>
            <a:off x="609600" y="1219200"/>
            <a:ext cx="2057400" cy="9144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Transformation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- response variable?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400"/>
              <a:t> explanatory variable?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- residuals?</a:t>
            </a:r>
          </a:p>
        </p:txBody>
      </p:sp>
      <p:sp>
        <p:nvSpPr>
          <p:cNvPr id="38920" name="Line 5"/>
          <p:cNvSpPr>
            <a:spLocks noChangeShapeType="1"/>
          </p:cNvSpPr>
          <p:nvPr/>
        </p:nvSpPr>
        <p:spPr bwMode="auto">
          <a:xfrm>
            <a:off x="2743200" y="1828800"/>
            <a:ext cx="1143000" cy="2286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1" name="AutoShape 6"/>
          <p:cNvSpPr>
            <a:spLocks noChangeArrowheads="1"/>
          </p:cNvSpPr>
          <p:nvPr/>
        </p:nvSpPr>
        <p:spPr bwMode="auto">
          <a:xfrm>
            <a:off x="6248400" y="1219200"/>
            <a:ext cx="1219200" cy="685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Normality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- histograms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- Q-Q plots</a:t>
            </a:r>
          </a:p>
        </p:txBody>
      </p:sp>
      <p:sp>
        <p:nvSpPr>
          <p:cNvPr id="38922" name="AutoShape 7"/>
          <p:cNvSpPr>
            <a:spLocks noChangeArrowheads="1"/>
          </p:cNvSpPr>
          <p:nvPr/>
        </p:nvSpPr>
        <p:spPr bwMode="auto">
          <a:xfrm>
            <a:off x="6324600" y="2362200"/>
            <a:ext cx="1219200" cy="685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Outliers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- dotplots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- boxplots</a:t>
            </a:r>
          </a:p>
        </p:txBody>
      </p:sp>
      <p:sp>
        <p:nvSpPr>
          <p:cNvPr id="38923" name="AutoShape 8"/>
          <p:cNvSpPr>
            <a:spLocks noChangeArrowheads="1"/>
          </p:cNvSpPr>
          <p:nvPr/>
        </p:nvSpPr>
        <p:spPr bwMode="auto">
          <a:xfrm>
            <a:off x="7696200" y="1295400"/>
            <a:ext cx="1219200" cy="12954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Collinearity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-pairplots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400"/>
              <a:t>PCA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400"/>
              <a:t>coplots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400"/>
              <a:t>Lattice plots</a:t>
            </a:r>
          </a:p>
        </p:txBody>
      </p:sp>
      <p:sp>
        <p:nvSpPr>
          <p:cNvPr id="38924" name="Line 9"/>
          <p:cNvSpPr>
            <a:spLocks noChangeShapeType="1"/>
          </p:cNvSpPr>
          <p:nvPr/>
        </p:nvSpPr>
        <p:spPr bwMode="auto">
          <a:xfrm flipV="1">
            <a:off x="5257800" y="1828800"/>
            <a:ext cx="990600" cy="2286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5" name="Line 10"/>
          <p:cNvSpPr>
            <a:spLocks noChangeShapeType="1"/>
          </p:cNvSpPr>
          <p:nvPr/>
        </p:nvSpPr>
        <p:spPr bwMode="auto">
          <a:xfrm flipV="1">
            <a:off x="5257800" y="1981200"/>
            <a:ext cx="2438400" cy="2286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6" name="Line 11"/>
          <p:cNvSpPr>
            <a:spLocks noChangeShapeType="1"/>
          </p:cNvSpPr>
          <p:nvPr/>
        </p:nvSpPr>
        <p:spPr bwMode="auto">
          <a:xfrm>
            <a:off x="5257800" y="2362200"/>
            <a:ext cx="990600" cy="762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7" name="AutoShape 12"/>
          <p:cNvSpPr>
            <a:spLocks noChangeArrowheads="1"/>
          </p:cNvSpPr>
          <p:nvPr/>
        </p:nvSpPr>
        <p:spPr bwMode="auto">
          <a:xfrm>
            <a:off x="609600" y="3429000"/>
            <a:ext cx="1295400" cy="6858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Linear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Regression</a:t>
            </a:r>
          </a:p>
        </p:txBody>
      </p:sp>
      <p:sp>
        <p:nvSpPr>
          <p:cNvPr id="38928" name="AutoShape 13"/>
          <p:cNvSpPr>
            <a:spLocks noChangeArrowheads="1"/>
          </p:cNvSpPr>
          <p:nvPr/>
        </p:nvSpPr>
        <p:spPr bwMode="auto">
          <a:xfrm>
            <a:off x="7543800" y="3429000"/>
            <a:ext cx="1295400" cy="6858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Additive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Modeling</a:t>
            </a:r>
          </a:p>
        </p:txBody>
      </p:sp>
      <p:sp>
        <p:nvSpPr>
          <p:cNvPr id="38929" name="Line 14"/>
          <p:cNvSpPr>
            <a:spLocks noChangeShapeType="1"/>
          </p:cNvSpPr>
          <p:nvPr/>
        </p:nvSpPr>
        <p:spPr bwMode="auto">
          <a:xfrm flipH="1">
            <a:off x="1905000" y="2667000"/>
            <a:ext cx="20574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0" name="Text Box 15"/>
          <p:cNvSpPr txBox="1">
            <a:spLocks noChangeArrowheads="1"/>
          </p:cNvSpPr>
          <p:nvPr/>
        </p:nvSpPr>
        <p:spPr bwMode="auto">
          <a:xfrm>
            <a:off x="2362200" y="3276600"/>
            <a:ext cx="1498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Linear relationships</a:t>
            </a:r>
          </a:p>
        </p:txBody>
      </p:sp>
      <p:sp>
        <p:nvSpPr>
          <p:cNvPr id="38931" name="Line 16"/>
          <p:cNvSpPr>
            <a:spLocks noChangeShapeType="1"/>
          </p:cNvSpPr>
          <p:nvPr/>
        </p:nvSpPr>
        <p:spPr bwMode="auto">
          <a:xfrm>
            <a:off x="5181600" y="2667000"/>
            <a:ext cx="23622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2" name="Text Box 17"/>
          <p:cNvSpPr txBox="1">
            <a:spLocks noChangeArrowheads="1"/>
          </p:cNvSpPr>
          <p:nvPr/>
        </p:nvSpPr>
        <p:spPr bwMode="auto">
          <a:xfrm>
            <a:off x="5257800" y="3276600"/>
            <a:ext cx="17256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Nonlinear relationships</a:t>
            </a:r>
          </a:p>
        </p:txBody>
      </p:sp>
      <p:sp>
        <p:nvSpPr>
          <p:cNvPr id="38933" name="Line 18"/>
          <p:cNvSpPr>
            <a:spLocks noChangeShapeType="1"/>
          </p:cNvSpPr>
          <p:nvPr/>
        </p:nvSpPr>
        <p:spPr bwMode="auto">
          <a:xfrm>
            <a:off x="1981200" y="3733800"/>
            <a:ext cx="5486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4" name="Text Box 19"/>
          <p:cNvSpPr txBox="1">
            <a:spLocks noChangeArrowheads="1"/>
          </p:cNvSpPr>
          <p:nvPr/>
        </p:nvSpPr>
        <p:spPr bwMode="auto">
          <a:xfrm>
            <a:off x="3467100" y="3733800"/>
            <a:ext cx="2209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Verify linearity or  nonlinearlity</a:t>
            </a:r>
          </a:p>
        </p:txBody>
      </p:sp>
      <p:sp>
        <p:nvSpPr>
          <p:cNvPr id="38935" name="AutoShape 20"/>
          <p:cNvSpPr>
            <a:spLocks noChangeArrowheads="1"/>
          </p:cNvSpPr>
          <p:nvPr/>
        </p:nvSpPr>
        <p:spPr bwMode="auto">
          <a:xfrm>
            <a:off x="533400" y="5181600"/>
            <a:ext cx="1676400" cy="6858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Generalized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Linear Modeling</a:t>
            </a:r>
          </a:p>
        </p:txBody>
      </p:sp>
      <p:sp>
        <p:nvSpPr>
          <p:cNvPr id="38936" name="AutoShape 21"/>
          <p:cNvSpPr>
            <a:spLocks noChangeArrowheads="1"/>
          </p:cNvSpPr>
          <p:nvPr/>
        </p:nvSpPr>
        <p:spPr bwMode="auto">
          <a:xfrm>
            <a:off x="7086600" y="5181600"/>
            <a:ext cx="1828800" cy="685800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Generalized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Additive Modeling</a:t>
            </a:r>
          </a:p>
        </p:txBody>
      </p:sp>
      <p:sp>
        <p:nvSpPr>
          <p:cNvPr id="38937" name="Line 22"/>
          <p:cNvSpPr>
            <a:spLocks noChangeShapeType="1"/>
          </p:cNvSpPr>
          <p:nvPr/>
        </p:nvSpPr>
        <p:spPr bwMode="auto">
          <a:xfrm>
            <a:off x="1219200" y="41148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8" name="Text Box 23"/>
          <p:cNvSpPr txBox="1">
            <a:spLocks noChangeArrowheads="1"/>
          </p:cNvSpPr>
          <p:nvPr/>
        </p:nvSpPr>
        <p:spPr bwMode="auto">
          <a:xfrm>
            <a:off x="1295400" y="43434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violation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homogeneity</a:t>
            </a:r>
          </a:p>
        </p:txBody>
      </p:sp>
      <p:sp>
        <p:nvSpPr>
          <p:cNvPr id="38939" name="Line 24"/>
          <p:cNvSpPr>
            <a:spLocks noChangeShapeType="1"/>
          </p:cNvSpPr>
          <p:nvPr/>
        </p:nvSpPr>
        <p:spPr bwMode="auto">
          <a:xfrm>
            <a:off x="8153400" y="41148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0" name="Text Box 25"/>
          <p:cNvSpPr txBox="1">
            <a:spLocks noChangeArrowheads="1"/>
          </p:cNvSpPr>
          <p:nvPr/>
        </p:nvSpPr>
        <p:spPr bwMode="auto">
          <a:xfrm>
            <a:off x="6934200" y="43434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violation of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homogeneity</a:t>
            </a:r>
          </a:p>
        </p:txBody>
      </p:sp>
      <p:sp>
        <p:nvSpPr>
          <p:cNvPr id="38941" name="Line 26"/>
          <p:cNvSpPr>
            <a:spLocks noChangeShapeType="1"/>
          </p:cNvSpPr>
          <p:nvPr/>
        </p:nvSpPr>
        <p:spPr bwMode="auto">
          <a:xfrm>
            <a:off x="1905000" y="4038600"/>
            <a:ext cx="5105400" cy="1219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2" name="Line 27"/>
          <p:cNvSpPr>
            <a:spLocks noChangeShapeType="1"/>
          </p:cNvSpPr>
          <p:nvPr/>
        </p:nvSpPr>
        <p:spPr bwMode="auto">
          <a:xfrm flipH="1">
            <a:off x="2209800" y="4038600"/>
            <a:ext cx="5334000" cy="1219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58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F0DA7D-0840-43AE-8854-C7F83A1DF625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Course Description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73163"/>
            <a:ext cx="9144000" cy="5208587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Student-led learning in statistical analysis of ecological data. </a:t>
            </a:r>
          </a:p>
          <a:p>
            <a:pPr lvl="1" eaLnBrk="1" hangingPunct="1"/>
            <a:r>
              <a:rPr lang="en-US" altLang="en-US" sz="2400" u="sng" dirty="0"/>
              <a:t>Guided learning </a:t>
            </a:r>
            <a:r>
              <a:rPr lang="en-US" altLang="en-US" sz="2400" dirty="0"/>
              <a:t>in advanced statistical analysis, as applied to ecological research and other fields of marine science. </a:t>
            </a:r>
          </a:p>
          <a:p>
            <a:pPr lvl="1" eaLnBrk="1" hangingPunct="1"/>
            <a:r>
              <a:rPr lang="en-US" altLang="en-US" sz="2400" u="sng" dirty="0"/>
              <a:t>Advanced concepts </a:t>
            </a:r>
            <a:r>
              <a:rPr lang="en-US" altLang="en-US" sz="2400" dirty="0"/>
              <a:t>in probability, hypothesis testing, and estimation will be presented by students, including analyses of example data sets and problems. </a:t>
            </a:r>
          </a:p>
          <a:p>
            <a:pPr lvl="1" eaLnBrk="1" hangingPunct="1"/>
            <a:r>
              <a:rPr lang="en-US" altLang="en-US" sz="2400" dirty="0"/>
              <a:t>Students will be required to learn selected methods,</a:t>
            </a:r>
            <a:br>
              <a:rPr lang="en-US" altLang="en-US" sz="2400" dirty="0"/>
            </a:br>
            <a:r>
              <a:rPr lang="en-US" altLang="en-US" sz="2400" dirty="0"/>
              <a:t>present topics to the class that are relevant to their graduate research, and complete a class project. 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A computer lab, focused on introductory and intermediate programming and analysis using R.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4096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Exploration</a:t>
            </a:r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990199-A603-4452-9114-FC6D114345C0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tx1"/>
                </a:solidFill>
              </a:rPr>
              <a:t>Overview of Multivariate Methods</a:t>
            </a:r>
          </a:p>
        </p:txBody>
      </p:sp>
      <p:sp>
        <p:nvSpPr>
          <p:cNvPr id="40966" name="AutoShape 3"/>
          <p:cNvSpPr>
            <a:spLocks noChangeArrowheads="1"/>
          </p:cNvSpPr>
          <p:nvPr/>
        </p:nvSpPr>
        <p:spPr bwMode="auto">
          <a:xfrm>
            <a:off x="533400" y="1295400"/>
            <a:ext cx="12954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Data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Exploration</a:t>
            </a:r>
          </a:p>
        </p:txBody>
      </p:sp>
      <p:sp>
        <p:nvSpPr>
          <p:cNvPr id="40967" name="AutoShape 4"/>
          <p:cNvSpPr>
            <a:spLocks noChangeArrowheads="1"/>
          </p:cNvSpPr>
          <p:nvPr/>
        </p:nvSpPr>
        <p:spPr bwMode="auto">
          <a:xfrm>
            <a:off x="4572000" y="1371600"/>
            <a:ext cx="1524000" cy="685800"/>
          </a:xfrm>
          <a:prstGeom prst="octagon">
            <a:avLst>
              <a:gd name="adj" fmla="val 29287"/>
            </a:avLst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not too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many zeros</a:t>
            </a:r>
          </a:p>
        </p:txBody>
      </p:sp>
      <p:sp>
        <p:nvSpPr>
          <p:cNvPr id="40968" name="Line 5"/>
          <p:cNvSpPr>
            <a:spLocks noChangeShapeType="1"/>
          </p:cNvSpPr>
          <p:nvPr/>
        </p:nvSpPr>
        <p:spPr bwMode="auto">
          <a:xfrm>
            <a:off x="1828800" y="1600200"/>
            <a:ext cx="2667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9" name="AutoShape 6"/>
          <p:cNvSpPr>
            <a:spLocks noChangeArrowheads="1"/>
          </p:cNvSpPr>
          <p:nvPr/>
        </p:nvSpPr>
        <p:spPr bwMode="auto">
          <a:xfrm>
            <a:off x="533400" y="4038600"/>
            <a:ext cx="1066800" cy="685800"/>
          </a:xfrm>
          <a:prstGeom prst="octagon">
            <a:avLst>
              <a:gd name="adj" fmla="val 29287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lots of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zeros</a:t>
            </a:r>
          </a:p>
        </p:txBody>
      </p:sp>
      <p:sp>
        <p:nvSpPr>
          <p:cNvPr id="40970" name="AutoShape 7"/>
          <p:cNvSpPr>
            <a:spLocks noChangeArrowheads="1"/>
          </p:cNvSpPr>
          <p:nvPr/>
        </p:nvSpPr>
        <p:spPr bwMode="auto">
          <a:xfrm>
            <a:off x="7315200" y="1371600"/>
            <a:ext cx="1371600" cy="6858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Discriminant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Analysis</a:t>
            </a:r>
            <a:endParaRPr lang="en-US" altLang="en-US" sz="1200" b="1"/>
          </a:p>
        </p:txBody>
      </p:sp>
      <p:sp>
        <p:nvSpPr>
          <p:cNvPr id="40971" name="Line 8"/>
          <p:cNvSpPr>
            <a:spLocks noChangeShapeType="1"/>
          </p:cNvSpPr>
          <p:nvPr/>
        </p:nvSpPr>
        <p:spPr bwMode="auto">
          <a:xfrm>
            <a:off x="6172200" y="16002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2" name="Text Box 9"/>
          <p:cNvSpPr txBox="1">
            <a:spLocks noChangeArrowheads="1"/>
          </p:cNvSpPr>
          <p:nvPr/>
        </p:nvSpPr>
        <p:spPr bwMode="auto">
          <a:xfrm>
            <a:off x="6096000" y="1676400"/>
            <a:ext cx="12192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known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group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membership</a:t>
            </a:r>
          </a:p>
        </p:txBody>
      </p:sp>
      <p:sp>
        <p:nvSpPr>
          <p:cNvPr id="40973" name="AutoShape 10"/>
          <p:cNvSpPr>
            <a:spLocks noChangeArrowheads="1"/>
          </p:cNvSpPr>
          <p:nvPr/>
        </p:nvSpPr>
        <p:spPr bwMode="auto">
          <a:xfrm>
            <a:off x="2667000" y="2362200"/>
            <a:ext cx="1371600" cy="6858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Principal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Component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Analysis</a:t>
            </a:r>
            <a:endParaRPr lang="en-US" altLang="en-US" sz="1200" b="1"/>
          </a:p>
        </p:txBody>
      </p:sp>
      <p:sp>
        <p:nvSpPr>
          <p:cNvPr id="40974" name="Line 11"/>
          <p:cNvSpPr>
            <a:spLocks noChangeShapeType="1"/>
          </p:cNvSpPr>
          <p:nvPr/>
        </p:nvSpPr>
        <p:spPr bwMode="auto">
          <a:xfrm flipH="1">
            <a:off x="3962400" y="1905000"/>
            <a:ext cx="6096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5" name="Text Box 12"/>
          <p:cNvSpPr txBox="1">
            <a:spLocks noChangeArrowheads="1"/>
          </p:cNvSpPr>
          <p:nvPr/>
        </p:nvSpPr>
        <p:spPr bwMode="auto">
          <a:xfrm>
            <a:off x="3124200" y="17526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linear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relationships</a:t>
            </a:r>
          </a:p>
        </p:txBody>
      </p:sp>
      <p:sp>
        <p:nvSpPr>
          <p:cNvPr id="40976" name="AutoShape 13"/>
          <p:cNvSpPr>
            <a:spLocks noChangeArrowheads="1"/>
          </p:cNvSpPr>
          <p:nvPr/>
        </p:nvSpPr>
        <p:spPr bwMode="auto">
          <a:xfrm>
            <a:off x="3200400" y="3200400"/>
            <a:ext cx="1371600" cy="6858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Correspondence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Analysis</a:t>
            </a:r>
            <a:endParaRPr lang="en-US" altLang="en-US" sz="1200"/>
          </a:p>
        </p:txBody>
      </p:sp>
      <p:sp>
        <p:nvSpPr>
          <p:cNvPr id="40977" name="Line 14"/>
          <p:cNvSpPr>
            <a:spLocks noChangeShapeType="1"/>
          </p:cNvSpPr>
          <p:nvPr/>
        </p:nvSpPr>
        <p:spPr bwMode="auto">
          <a:xfrm flipH="1">
            <a:off x="4419600" y="2133600"/>
            <a:ext cx="3810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8" name="Text Box 15"/>
          <p:cNvSpPr txBox="1">
            <a:spLocks noChangeArrowheads="1"/>
          </p:cNvSpPr>
          <p:nvPr/>
        </p:nvSpPr>
        <p:spPr bwMode="auto">
          <a:xfrm>
            <a:off x="4419600" y="2514600"/>
            <a:ext cx="1143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unimodal</a:t>
            </a:r>
          </a:p>
        </p:txBody>
      </p:sp>
      <p:sp>
        <p:nvSpPr>
          <p:cNvPr id="40979" name="AutoShape 16"/>
          <p:cNvSpPr>
            <a:spLocks noChangeArrowheads="1"/>
          </p:cNvSpPr>
          <p:nvPr/>
        </p:nvSpPr>
        <p:spPr bwMode="auto">
          <a:xfrm>
            <a:off x="5181600" y="3124200"/>
            <a:ext cx="1371600" cy="6858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Redundancy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Analysis</a:t>
            </a:r>
            <a:endParaRPr lang="en-US" altLang="en-US" sz="1200"/>
          </a:p>
        </p:txBody>
      </p:sp>
      <p:sp>
        <p:nvSpPr>
          <p:cNvPr id="40980" name="Line 17"/>
          <p:cNvSpPr>
            <a:spLocks noChangeShapeType="1"/>
          </p:cNvSpPr>
          <p:nvPr/>
        </p:nvSpPr>
        <p:spPr bwMode="auto">
          <a:xfrm flipH="1">
            <a:off x="5867400" y="20574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1" name="Text Box 18"/>
          <p:cNvSpPr txBox="1">
            <a:spLocks noChangeArrowheads="1"/>
          </p:cNvSpPr>
          <p:nvPr/>
        </p:nvSpPr>
        <p:spPr bwMode="auto">
          <a:xfrm>
            <a:off x="5867400" y="25146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explanatory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variables</a:t>
            </a:r>
          </a:p>
        </p:txBody>
      </p:sp>
      <p:sp>
        <p:nvSpPr>
          <p:cNvPr id="40982" name="AutoShape 19"/>
          <p:cNvSpPr>
            <a:spLocks noChangeArrowheads="1"/>
          </p:cNvSpPr>
          <p:nvPr/>
        </p:nvSpPr>
        <p:spPr bwMode="auto">
          <a:xfrm>
            <a:off x="7467600" y="2971800"/>
            <a:ext cx="1371600" cy="9906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Canonical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Correspondence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Analysis</a:t>
            </a:r>
            <a:endParaRPr lang="en-US" altLang="en-US" sz="1200"/>
          </a:p>
        </p:txBody>
      </p:sp>
      <p:sp>
        <p:nvSpPr>
          <p:cNvPr id="40983" name="Line 20"/>
          <p:cNvSpPr>
            <a:spLocks noChangeShapeType="1"/>
          </p:cNvSpPr>
          <p:nvPr/>
        </p:nvSpPr>
        <p:spPr bwMode="auto">
          <a:xfrm>
            <a:off x="6553200" y="32766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4" name="Text Box 21"/>
          <p:cNvSpPr txBox="1">
            <a:spLocks noChangeArrowheads="1"/>
          </p:cNvSpPr>
          <p:nvPr/>
        </p:nvSpPr>
        <p:spPr bwMode="auto">
          <a:xfrm>
            <a:off x="6400800" y="3276600"/>
            <a:ext cx="1143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unimodal</a:t>
            </a:r>
          </a:p>
        </p:txBody>
      </p:sp>
      <p:sp>
        <p:nvSpPr>
          <p:cNvPr id="40985" name="Line 22"/>
          <p:cNvSpPr>
            <a:spLocks noChangeShapeType="1"/>
          </p:cNvSpPr>
          <p:nvPr/>
        </p:nvSpPr>
        <p:spPr bwMode="auto">
          <a:xfrm>
            <a:off x="1066800" y="1981200"/>
            <a:ext cx="0" cy="2057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6" name="Text Box 23"/>
          <p:cNvSpPr txBox="1">
            <a:spLocks noChangeArrowheads="1"/>
          </p:cNvSpPr>
          <p:nvPr/>
        </p:nvSpPr>
        <p:spPr bwMode="auto">
          <a:xfrm>
            <a:off x="1676400" y="39624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correlated variables</a:t>
            </a:r>
          </a:p>
        </p:txBody>
      </p:sp>
      <p:sp>
        <p:nvSpPr>
          <p:cNvPr id="40987" name="Text Box 24"/>
          <p:cNvSpPr txBox="1">
            <a:spLocks noChangeArrowheads="1"/>
          </p:cNvSpPr>
          <p:nvPr/>
        </p:nvSpPr>
        <p:spPr bwMode="auto">
          <a:xfrm>
            <a:off x="2514600" y="51816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explanatory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variables</a:t>
            </a:r>
          </a:p>
        </p:txBody>
      </p:sp>
      <p:sp>
        <p:nvSpPr>
          <p:cNvPr id="40988" name="AutoShape 25"/>
          <p:cNvSpPr>
            <a:spLocks noChangeArrowheads="1"/>
          </p:cNvSpPr>
          <p:nvPr/>
        </p:nvSpPr>
        <p:spPr bwMode="auto">
          <a:xfrm>
            <a:off x="3276600" y="4114800"/>
            <a:ext cx="2819400" cy="8382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R-Technique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200"/>
              <a:t>Principle Coordinate Analysis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200"/>
              <a:t>Nonmetric Multidimensional Scaling</a:t>
            </a:r>
          </a:p>
        </p:txBody>
      </p:sp>
      <p:sp>
        <p:nvSpPr>
          <p:cNvPr id="40989" name="Line 26"/>
          <p:cNvSpPr>
            <a:spLocks noChangeShapeType="1"/>
          </p:cNvSpPr>
          <p:nvPr/>
        </p:nvSpPr>
        <p:spPr bwMode="auto">
          <a:xfrm>
            <a:off x="1600200" y="44196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0" name="AutoShape 27"/>
          <p:cNvSpPr>
            <a:spLocks noChangeArrowheads="1"/>
          </p:cNvSpPr>
          <p:nvPr/>
        </p:nvSpPr>
        <p:spPr bwMode="auto">
          <a:xfrm>
            <a:off x="1066800" y="5410200"/>
            <a:ext cx="1295400" cy="5334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Q-Technique</a:t>
            </a:r>
            <a:endParaRPr lang="en-US" altLang="en-US" sz="1200"/>
          </a:p>
        </p:txBody>
      </p:sp>
      <p:sp>
        <p:nvSpPr>
          <p:cNvPr id="40991" name="Text Box 28"/>
          <p:cNvSpPr txBox="1">
            <a:spLocks noChangeArrowheads="1"/>
          </p:cNvSpPr>
          <p:nvPr/>
        </p:nvSpPr>
        <p:spPr bwMode="auto">
          <a:xfrm>
            <a:off x="152400" y="48768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correlated observations</a:t>
            </a:r>
          </a:p>
        </p:txBody>
      </p:sp>
      <p:sp>
        <p:nvSpPr>
          <p:cNvPr id="40992" name="Line 29"/>
          <p:cNvSpPr>
            <a:spLocks noChangeShapeType="1"/>
          </p:cNvSpPr>
          <p:nvPr/>
        </p:nvSpPr>
        <p:spPr bwMode="auto">
          <a:xfrm>
            <a:off x="1371600" y="47244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3" name="Line 30"/>
          <p:cNvSpPr>
            <a:spLocks noChangeShapeType="1"/>
          </p:cNvSpPr>
          <p:nvPr/>
        </p:nvSpPr>
        <p:spPr bwMode="auto">
          <a:xfrm>
            <a:off x="2362200" y="56388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4" name="AutoShape 31"/>
          <p:cNvSpPr>
            <a:spLocks noChangeArrowheads="1"/>
          </p:cNvSpPr>
          <p:nvPr/>
        </p:nvSpPr>
        <p:spPr bwMode="auto">
          <a:xfrm>
            <a:off x="4038600" y="5334000"/>
            <a:ext cx="1981200" cy="609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- Mantel test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- Analysis of Similarities</a:t>
            </a:r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435543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A9A9D-647F-5342-ADFA-44C72B0C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8C618-8C84-E44E-972C-B7DDA9410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D930C-7011-EF47-B9C5-B85FA3BEB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DF07A-A302-4C47-8DF1-2400FC248D0C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27A7BF-63A4-D747-B94C-D50A37BE8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917"/>
            <a:ext cx="9135077" cy="646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07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AB6EA5-3782-4469-ABA3-791D6F254CBC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Course Objectives 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2578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/>
              <a:t>Self-learning in advanced quantitative concepts and methods</a:t>
            </a:r>
          </a:p>
          <a:p>
            <a:pPr marL="609600" indent="-609600" eaLnBrk="1" hangingPunct="1">
              <a:buFontTx/>
              <a:buAutoNum type="arabicPeriod"/>
            </a:pPr>
            <a:endParaRPr lang="en-US" altLang="en-US"/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/>
              <a:t>Familiarity with advanced statistical methods</a:t>
            </a:r>
          </a:p>
          <a:p>
            <a:pPr marL="609600" indent="-609600" eaLnBrk="1" hangingPunct="1">
              <a:buFontTx/>
              <a:buAutoNum type="arabicPeriod"/>
            </a:pPr>
            <a:endParaRPr lang="en-US" altLang="en-US"/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/>
              <a:t>Experience communicating advanced quantitative topics</a:t>
            </a:r>
          </a:p>
          <a:p>
            <a:pPr marL="609600" indent="-609600" eaLnBrk="1" hangingPunct="1">
              <a:buFontTx/>
              <a:buAutoNum type="arabicPeriod"/>
            </a:pPr>
            <a:endParaRPr lang="en-US" altLang="en-US"/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/>
              <a:t>Experience in statistical programming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you are</a:t>
            </a:r>
          </a:p>
          <a:p>
            <a:r>
              <a:rPr lang="en-US" dirty="0"/>
              <a:t>Preferred name in this class</a:t>
            </a:r>
          </a:p>
          <a:p>
            <a:r>
              <a:rPr lang="en-US" dirty="0"/>
              <a:t>Your pronouns</a:t>
            </a:r>
          </a:p>
          <a:p>
            <a:endParaRPr lang="en-US" dirty="0"/>
          </a:p>
          <a:p>
            <a:r>
              <a:rPr lang="en-US" dirty="0"/>
              <a:t>Background, Statistics Experience</a:t>
            </a:r>
          </a:p>
          <a:p>
            <a:r>
              <a:rPr lang="en-US" dirty="0"/>
              <a:t>What do you hope to get out of this class?</a:t>
            </a:r>
          </a:p>
          <a:p>
            <a:r>
              <a:rPr lang="en-US" dirty="0"/>
              <a:t>A boring fact about you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DF07A-A302-4C47-8DF1-2400FC248D0C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194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4853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Community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Co-create our expectations for our interactions this semester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2"/>
              </a:rPr>
              <a:t>University policies &amp; regulations apply</a:t>
            </a:r>
            <a:endParaRPr lang="en-US" dirty="0"/>
          </a:p>
          <a:p>
            <a:r>
              <a:rPr lang="en-US" dirty="0">
                <a:hlinkClick r:id="rId3"/>
              </a:rPr>
              <a:t>Fay lab</a:t>
            </a:r>
            <a:r>
              <a:rPr lang="en-US" dirty="0"/>
              <a:t> &amp; </a:t>
            </a:r>
            <a:r>
              <a:rPr lang="en-US" dirty="0">
                <a:hlinkClick r:id="rId4"/>
              </a:rPr>
              <a:t>SMAST code of conduct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DF07A-A302-4C47-8DF1-2400FC248D0C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1028" name="Picture 4" descr="Sticky Notes - Sure Print">
            <a:extLst>
              <a:ext uri="{FF2B5EF4-FFF2-40B4-BE49-F238E27FC236}">
                <a16:creationId xmlns:a16="http://schemas.microsoft.com/office/drawing/2014/main" id="{D6E5FF81-7EA1-C641-A6FC-D961BA9B0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503" y="2827419"/>
            <a:ext cx="3056993" cy="189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53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59C35C-9CD0-45FB-877D-EABF005C3924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5257800" cy="4678363"/>
          </a:xfrm>
        </p:spPr>
        <p:txBody>
          <a:bodyPr/>
          <a:lstStyle/>
          <a:p>
            <a:pPr eaLnBrk="1" hangingPunct="1"/>
            <a:r>
              <a:rPr lang="en-US" altLang="en-US" sz="2800"/>
              <a:t>Zuur, A.F., Ieno, E.N. and Smith, G.M. (2007). Analysing Ecological Data. Springer. 700p. Series: Statistics for Biology and Health.</a:t>
            </a:r>
          </a:p>
          <a:p>
            <a:pPr eaLnBrk="1" hangingPunct="1"/>
            <a:r>
              <a:rPr lang="en-US" altLang="en-US" sz="2800"/>
              <a:t>Two parts:</a:t>
            </a:r>
          </a:p>
          <a:p>
            <a:pPr lvl="1" eaLnBrk="1" hangingPunct="1"/>
            <a:r>
              <a:rPr lang="en-US" altLang="en-US" sz="2400"/>
              <a:t>Statistical theory (Chap’s 1-19)</a:t>
            </a:r>
          </a:p>
          <a:p>
            <a:pPr lvl="1" eaLnBrk="1" hangingPunct="1"/>
            <a:r>
              <a:rPr lang="en-US" altLang="en-US" sz="2400"/>
              <a:t>Case studies (Chap’s 20-37)</a:t>
            </a:r>
            <a:r>
              <a:rPr lang="en-US" altLang="en-US" sz="2400">
                <a:solidFill>
                  <a:srgbClr val="990099"/>
                </a:solidFill>
              </a:rPr>
              <a:t>	</a:t>
            </a:r>
          </a:p>
        </p:txBody>
      </p:sp>
      <p:pic>
        <p:nvPicPr>
          <p:cNvPr id="153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914400"/>
            <a:ext cx="3748087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541711-A154-453F-8014-3F4B2E0EF8B6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Aim of the book (and the class): Introduce advanced techniques to </a:t>
            </a:r>
            <a:r>
              <a:rPr lang="en-US" altLang="en-US" sz="2800" u="sng" dirty="0"/>
              <a:t>statistically literate biological/ecological scientists</a:t>
            </a:r>
            <a:r>
              <a:rPr lang="en-US" altLang="en-US" sz="2800" dirty="0"/>
              <a:t>. Presentations are ‘ecologist friendly.’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The required background for this book (and this class) is familiarity with basic statistics: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Normal distribution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i="1" dirty="0"/>
              <a:t>p</a:t>
            </a:r>
            <a:r>
              <a:rPr lang="en-US" altLang="en-US" sz="2400" dirty="0"/>
              <a:t>-values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Correlation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Regression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Hypothesis testing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Independent statistical programming and debugging.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/>
          </a:p>
          <a:p>
            <a:pPr lvl="1" eaLnBrk="1" hangingPunct="1">
              <a:lnSpc>
                <a:spcPct val="80000"/>
              </a:lnSpc>
            </a:pPr>
            <a:endParaRPr lang="en-US" alt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Additional texts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DF07A-A302-4C47-8DF1-2400FC248D0C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26" y="184045"/>
            <a:ext cx="2483537" cy="37418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271" y="1143000"/>
            <a:ext cx="2177398" cy="32660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015312"/>
            <a:ext cx="2531794" cy="357826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1E1F3EA-46CB-C50E-608D-80ED8CB73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29" y="3021783"/>
            <a:ext cx="2637871" cy="383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E22607E5-DDDF-8977-30BA-727E2558C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205" y="3152043"/>
            <a:ext cx="2392564" cy="383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05336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1505</Words>
  <Application>Microsoft Macintosh PowerPoint</Application>
  <PresentationFormat>On-screen Show (4:3)</PresentationFormat>
  <Paragraphs>353</Paragraphs>
  <Slides>31</Slides>
  <Notes>16</Notes>
  <HiddenSlides>5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Arial</vt:lpstr>
      <vt:lpstr>Default Design</vt:lpstr>
      <vt:lpstr>Course Introduction  &amp; Statistical Rethinking</vt:lpstr>
      <vt:lpstr>Overview Lecture</vt:lpstr>
      <vt:lpstr>Course Description</vt:lpstr>
      <vt:lpstr>Course Objectives </vt:lpstr>
      <vt:lpstr>Introductions</vt:lpstr>
      <vt:lpstr>Community Guidelines</vt:lpstr>
      <vt:lpstr>Text</vt:lpstr>
      <vt:lpstr>PowerPoint Presentation</vt:lpstr>
      <vt:lpstr>Additional texts</vt:lpstr>
      <vt:lpstr>Evaluation Procedures </vt:lpstr>
      <vt:lpstr>Content of Project  (Zuur et al. 2007 page viii)</vt:lpstr>
      <vt:lpstr>Mid-Term Exam</vt:lpstr>
      <vt:lpstr>Class/Lab Schedule</vt:lpstr>
      <vt:lpstr>Course Materials</vt:lpstr>
      <vt:lpstr>www.highstat.com/book1.htm</vt:lpstr>
      <vt:lpstr>Data Management &amp; Software </vt:lpstr>
      <vt:lpstr>Database Design</vt:lpstr>
      <vt:lpstr>Reproducibility of Workflow</vt:lpstr>
      <vt:lpstr>Best Good Enough practices</vt:lpstr>
      <vt:lpstr>Best Good Enough practices</vt:lpstr>
      <vt:lpstr>PowerPoint Presentation</vt:lpstr>
      <vt:lpstr>PowerPoint Presentation</vt:lpstr>
      <vt:lpstr>“There is only one test”</vt:lpstr>
      <vt:lpstr>Statistical Rethinking</vt:lpstr>
      <vt:lpstr>General approach for this class</vt:lpstr>
      <vt:lpstr>Group exercise</vt:lpstr>
      <vt:lpstr>Group exercise</vt:lpstr>
      <vt:lpstr>Schedule</vt:lpstr>
      <vt:lpstr>Overview of Bivariate Methods</vt:lpstr>
      <vt:lpstr>Overview of Multivariate Methods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Statistical Analysis</dc:title>
  <dc:creator>Steve Cadrin</dc:creator>
  <cp:lastModifiedBy>Gavin Fay</cp:lastModifiedBy>
  <cp:revision>114</cp:revision>
  <dcterms:created xsi:type="dcterms:W3CDTF">2008-03-09T00:17:10Z</dcterms:created>
  <dcterms:modified xsi:type="dcterms:W3CDTF">2023-01-17T15:06:40Z</dcterms:modified>
</cp:coreProperties>
</file>